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1"/>
  </p:notesMasterIdLst>
  <p:sldIdLst>
    <p:sldId id="264" r:id="rId2"/>
    <p:sldId id="257" r:id="rId3"/>
    <p:sldId id="263" r:id="rId4"/>
    <p:sldId id="260" r:id="rId5"/>
    <p:sldId id="270" r:id="rId6"/>
    <p:sldId id="355" r:id="rId7"/>
    <p:sldId id="273" r:id="rId8"/>
    <p:sldId id="275" r:id="rId9"/>
    <p:sldId id="268" r:id="rId10"/>
    <p:sldId id="283" r:id="rId11"/>
    <p:sldId id="265" r:id="rId12"/>
    <p:sldId id="356" r:id="rId13"/>
    <p:sldId id="287" r:id="rId14"/>
    <p:sldId id="289" r:id="rId15"/>
    <p:sldId id="344" r:id="rId16"/>
    <p:sldId id="345" r:id="rId17"/>
    <p:sldId id="288" r:id="rId18"/>
    <p:sldId id="293" r:id="rId19"/>
    <p:sldId id="295" r:id="rId20"/>
    <p:sldId id="300" r:id="rId21"/>
    <p:sldId id="296" r:id="rId22"/>
    <p:sldId id="346" r:id="rId23"/>
    <p:sldId id="354" r:id="rId24"/>
    <p:sldId id="280" r:id="rId25"/>
    <p:sldId id="278" r:id="rId26"/>
    <p:sldId id="279" r:id="rId27"/>
    <p:sldId id="303" r:id="rId28"/>
    <p:sldId id="304" r:id="rId29"/>
    <p:sldId id="335" r:id="rId30"/>
    <p:sldId id="276" r:id="rId31"/>
    <p:sldId id="307" r:id="rId32"/>
    <p:sldId id="277" r:id="rId33"/>
    <p:sldId id="443" r:id="rId34"/>
    <p:sldId id="444" r:id="rId35"/>
    <p:sldId id="336" r:id="rId36"/>
    <p:sldId id="337" r:id="rId37"/>
    <p:sldId id="314" r:id="rId38"/>
    <p:sldId id="361" r:id="rId39"/>
    <p:sldId id="447" r:id="rId40"/>
    <p:sldId id="359" r:id="rId41"/>
    <p:sldId id="360" r:id="rId42"/>
    <p:sldId id="448" r:id="rId43"/>
    <p:sldId id="290" r:id="rId44"/>
    <p:sldId id="339" r:id="rId45"/>
    <p:sldId id="329" r:id="rId46"/>
    <p:sldId id="343" r:id="rId47"/>
    <p:sldId id="301" r:id="rId48"/>
    <p:sldId id="332" r:id="rId49"/>
    <p:sldId id="33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2" autoAdjust="0"/>
    <p:restoredTop sz="94660"/>
  </p:normalViewPr>
  <p:slideViewPr>
    <p:cSldViewPr>
      <p:cViewPr varScale="1">
        <p:scale>
          <a:sx n="78" d="100"/>
          <a:sy n="78" d="100"/>
        </p:scale>
        <p:origin x="1579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296B661-D713-43EC-A95D-1CA9E1E1E7E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248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CD0C147-4C8C-4031-A0D2-C5F3F0573A67}" type="slidenum">
              <a:rPr lang="en-GB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E15513C-E0ED-4B61-ACAD-4921C8870E83}" type="slidenum">
              <a:rPr lang="en-GB" altLang="en-US" smtClean="0"/>
              <a:pPr eaLnBrk="1" hangingPunct="1">
                <a:spcBef>
                  <a:spcPct val="0"/>
                </a:spcBef>
              </a:pPr>
              <a:t>11</a:t>
            </a:fld>
            <a:endParaRPr lang="en-GB" altLang="en-US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32111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4423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685817" indent="-263776" defTabSz="914423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55103" indent="-211021" defTabSz="914423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477145" indent="-211021" defTabSz="914423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899186" indent="-211021" defTabSz="914423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321227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743269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165310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587351" indent="-211021" defTabSz="91442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fld id="{69A5C4B4-933A-4592-942C-E1BE6202276E}" type="slidenum">
              <a:rPr lang="en-US" altLang="en-US" smtClean="0">
                <a:latin typeface="Arial" charset="0"/>
              </a:rPr>
              <a:pPr eaLnBrk="1" hangingPunct="1"/>
              <a:t>21</a:t>
            </a:fld>
            <a:endParaRPr lang="en-US" altLang="en-US">
              <a:latin typeface="Arial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0088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6B661-D713-43EC-A95D-1CA9E1E1E7EE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933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C86F184-7D8F-4982-A5C1-03387FDDB4D4}" type="slidenum">
              <a:rPr lang="en-GB" altLang="en-US" smtClean="0"/>
              <a:pPr eaLnBrk="1" hangingPunct="1">
                <a:spcBef>
                  <a:spcPct val="0"/>
                </a:spcBef>
              </a:pPr>
              <a:t>24</a:t>
            </a:fld>
            <a:endParaRPr lang="en-GB" altLang="en-US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66FBF6-5FFC-45FE-A7C0-31E78EDA54B9}" type="slidenum">
              <a:rPr lang="en-GB" altLang="en-US" smtClean="0"/>
              <a:pPr eaLnBrk="1" hangingPunct="1">
                <a:spcBef>
                  <a:spcPct val="0"/>
                </a:spcBef>
              </a:pPr>
              <a:t>25</a:t>
            </a:fld>
            <a:endParaRPr lang="en-GB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sr-Latn-CS" altLang="en-US"/>
              <a:t>Ima ih veliki broj modaliteta koji prave veliki broj vrsta, tipova i formata </a:t>
            </a: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49612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77A6A1EB-8EA4-4B86-B0FC-3577E6B49E48}" type="slidenum">
              <a:rPr lang="en-GB" altLang="en-US" smtClean="0"/>
              <a:pPr eaLnBrk="1" hangingPunct="1">
                <a:spcBef>
                  <a:spcPct val="0"/>
                </a:spcBef>
              </a:pPr>
              <a:t>26</a:t>
            </a:fld>
            <a:endParaRPr lang="en-GB" altLang="en-US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2073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584CCF-DD72-4B3E-9113-8FBF95D940CB}" type="slidenum">
              <a:rPr lang="en-GB" altLang="en-US" smtClean="0"/>
              <a:pPr eaLnBrk="1" hangingPunct="1">
                <a:spcBef>
                  <a:spcPct val="0"/>
                </a:spcBef>
              </a:pPr>
              <a:t>27</a:t>
            </a:fld>
            <a:endParaRPr lang="en-GB" alt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7B3D5D7-E011-4EDF-8F4F-ABC0990414E8}" type="slidenum">
              <a:rPr lang="en-GB" altLang="en-US" smtClean="0"/>
              <a:pPr eaLnBrk="1" hangingPunct="1">
                <a:spcBef>
                  <a:spcPct val="0"/>
                </a:spcBef>
              </a:pPr>
              <a:t>28</a:t>
            </a:fld>
            <a:endParaRPr lang="en-GB" altLang="en-US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049731DA-1076-437A-89A5-DA53B0FDDC57}" type="slidenum">
              <a:rPr lang="en-GB" altLang="en-US" smtClean="0"/>
              <a:pPr eaLnBrk="1" hangingPunct="1">
                <a:spcBef>
                  <a:spcPct val="0"/>
                </a:spcBef>
              </a:pPr>
              <a:t>29</a:t>
            </a:fld>
            <a:endParaRPr lang="en-GB" alt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CA6D03A-2565-48AB-A314-CBA6D78A1F75}" type="slidenum">
              <a:rPr lang="en-GB" altLang="en-US" smtClean="0"/>
              <a:pPr eaLnBrk="1" hangingPunct="1">
                <a:spcBef>
                  <a:spcPct val="0"/>
                </a:spcBef>
              </a:pPr>
              <a:t>30</a:t>
            </a:fld>
            <a:endParaRPr lang="en-GB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sr-Latn-CS" altLang="en-US"/>
              <a:t>Moguće je merenje različitih opsega gustina: kostiju, mekih tkiva, na osnovu karakteristika X-zraka koji se primenjuju (mekani, tvrdi), tako da slike mogu izgledati drugačije</a:t>
            </a:r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B396FEA-EDFA-4C33-BD9A-497D28881FB0}" type="slidenum">
              <a:rPr lang="en-GB" altLang="en-US" smtClean="0"/>
              <a:pPr eaLnBrk="1" hangingPunct="1">
                <a:spcBef>
                  <a:spcPct val="0"/>
                </a:spcBef>
              </a:pPr>
              <a:t>2</a:t>
            </a:fld>
            <a:endParaRPr lang="en-GB" alt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CA6D03A-2565-48AB-A314-CBA6D78A1F75}" type="slidenum">
              <a:rPr lang="en-GB" altLang="en-US" smtClean="0"/>
              <a:pPr eaLnBrk="1" hangingPunct="1">
                <a:spcBef>
                  <a:spcPct val="0"/>
                </a:spcBef>
              </a:pPr>
              <a:t>31</a:t>
            </a:fld>
            <a:endParaRPr lang="en-GB" altLang="en-US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sr-Latn-CS" altLang="en-US"/>
              <a:t>Moguće je merenje različitih opsega gustina: kostiju, mekih tkiva, na osnovu karakteristika X-zraka koji se primenjuju (mekani, tvrdi), tako da slike mogu izgledati drugačije</a:t>
            </a:r>
            <a:endParaRPr lang="en-GB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1BF62AC-F5EE-4C4C-A7E1-A62FAD9D25D3}" type="slidenum">
              <a:rPr lang="en-GB" altLang="en-US" smtClean="0"/>
              <a:pPr eaLnBrk="1" hangingPunct="1">
                <a:spcBef>
                  <a:spcPct val="0"/>
                </a:spcBef>
              </a:pPr>
              <a:t>32</a:t>
            </a:fld>
            <a:endParaRPr lang="en-GB" alt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EE09380-71D5-48A2-89F2-1B1BE214D4E7}" type="slidenum">
              <a:rPr lang="en-GB" altLang="en-US" smtClean="0"/>
              <a:pPr eaLnBrk="1" hangingPunct="1">
                <a:spcBef>
                  <a:spcPct val="0"/>
                </a:spcBef>
              </a:pPr>
              <a:t>35</a:t>
            </a:fld>
            <a:endParaRPr lang="en-GB" altLang="en-US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80A5660-FF46-4DAE-91E9-6465A0D497FD}" type="slidenum">
              <a:rPr lang="en-GB" altLang="en-US" smtClean="0"/>
              <a:pPr eaLnBrk="1" hangingPunct="1">
                <a:spcBef>
                  <a:spcPct val="0"/>
                </a:spcBef>
              </a:pPr>
              <a:t>36</a:t>
            </a:fld>
            <a:endParaRPr lang="en-GB" alt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5DA53CF-E8AB-4FC1-8F39-443BFC388A6E}" type="slidenum">
              <a:rPr lang="en-GB" altLang="en-US" smtClean="0"/>
              <a:pPr eaLnBrk="1" hangingPunct="1">
                <a:spcBef>
                  <a:spcPct val="0"/>
                </a:spcBef>
              </a:pPr>
              <a:t>37</a:t>
            </a:fld>
            <a:endParaRPr lang="en-GB" alt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sr-Latn-CS" altLang="en-US"/>
              <a:t>Neinvazivna metoda bez zračenja i drugih nepoželjnih efekata</a:t>
            </a:r>
            <a:endParaRPr lang="en-GB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AB1169F-6E21-4940-83C7-CD1F6E8BD5B7}" type="slidenum">
              <a:rPr lang="en-GB" altLang="en-US" smtClean="0"/>
              <a:pPr eaLnBrk="1" hangingPunct="1">
                <a:spcBef>
                  <a:spcPct val="0"/>
                </a:spcBef>
              </a:pPr>
              <a:t>38</a:t>
            </a:fld>
            <a:endParaRPr lang="en-GB" alt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6B661-D713-43EC-A95D-1CA9E1E1E7EE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2098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3E4658-A170-4BAB-A266-0B41A710D854}" type="slidenum">
              <a:rPr lang="en-GB" altLang="en-US" smtClean="0"/>
              <a:pPr eaLnBrk="1" hangingPunct="1">
                <a:spcBef>
                  <a:spcPct val="0"/>
                </a:spcBef>
              </a:pPr>
              <a:t>40</a:t>
            </a:fld>
            <a:endParaRPr lang="en-GB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A3E4658-A170-4BAB-A266-0B41A710D854}" type="slidenum">
              <a:rPr lang="en-GB" altLang="en-US" smtClean="0"/>
              <a:pPr eaLnBrk="1" hangingPunct="1">
                <a:spcBef>
                  <a:spcPct val="0"/>
                </a:spcBef>
              </a:pPr>
              <a:t>41</a:t>
            </a:fld>
            <a:endParaRPr lang="en-GB" alt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89BFAEA-09B5-4633-B9AD-9AF09067C70D}" type="slidenum">
              <a:rPr lang="en-GB" altLang="en-US" smtClean="0"/>
              <a:pPr eaLnBrk="1" hangingPunct="1">
                <a:spcBef>
                  <a:spcPct val="0"/>
                </a:spcBef>
              </a:pPr>
              <a:t>44</a:t>
            </a:fld>
            <a:endParaRPr lang="en-GB" alt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008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3D8DADB-409C-4E73-80BA-70A8F58138DB}" type="slidenum">
              <a:rPr lang="en-GB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GB" altLang="en-US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96B661-D713-43EC-A95D-1CA9E1E1E7EE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2782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C43426A-754F-4EDD-95AA-8217867061A9}" type="slidenum">
              <a:rPr lang="en-GB" altLang="en-US" smtClean="0"/>
              <a:pPr eaLnBrk="1" hangingPunct="1">
                <a:spcBef>
                  <a:spcPct val="0"/>
                </a:spcBef>
              </a:pPr>
              <a:t>4</a:t>
            </a:fld>
            <a:endParaRPr lang="en-GB" altLang="en-U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39E9075-842F-4083-862D-4E43310A8B88}" type="slidenum">
              <a:rPr lang="en-GB" altLang="en-US" smtClean="0"/>
              <a:pPr eaLnBrk="1" hangingPunct="1">
                <a:spcBef>
                  <a:spcPct val="0"/>
                </a:spcBef>
              </a:pPr>
              <a:t>5</a:t>
            </a:fld>
            <a:endParaRPr lang="en-GB" alt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F0C9253-32FC-418B-946B-8235F5A3ACCD}" type="slidenum">
              <a:rPr lang="en-GB" altLang="en-US" smtClean="0"/>
              <a:pPr eaLnBrk="1" hangingPunct="1">
                <a:spcBef>
                  <a:spcPct val="0"/>
                </a:spcBef>
              </a:pPr>
              <a:t>7</a:t>
            </a:fld>
            <a:endParaRPr lang="en-GB" altLang="en-US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24A0518-5043-4872-B93D-E3536CBDBD7D}" type="slidenum">
              <a:rPr lang="en-GB" altLang="en-US" smtClean="0"/>
              <a:pPr eaLnBrk="1" hangingPunct="1">
                <a:spcBef>
                  <a:spcPct val="0"/>
                </a:spcBef>
              </a:pPr>
              <a:t>8</a:t>
            </a:fld>
            <a:endParaRPr lang="en-GB" altLang="en-US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2657ECA3-68DC-4B6D-8668-1F3192F00CF0}" type="slidenum">
              <a:rPr lang="en-GB" altLang="en-US" smtClean="0"/>
              <a:pPr eaLnBrk="1" hangingPunct="1">
                <a:spcBef>
                  <a:spcPct val="0"/>
                </a:spcBef>
              </a:pPr>
              <a:t>9</a:t>
            </a:fld>
            <a:endParaRPr lang="en-GB" altLang="en-US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D4FCB99-5A3B-49E9-BD25-D39F93E836B1}" type="slidenum">
              <a:rPr lang="en-GB" altLang="en-US" smtClean="0"/>
              <a:pPr eaLnBrk="1" hangingPunct="1">
                <a:spcBef>
                  <a:spcPct val="0"/>
                </a:spcBef>
              </a:pPr>
              <a:t>10</a:t>
            </a:fld>
            <a:endParaRPr lang="en-GB" altLang="en-US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55F2-258C-49D8-8EAA-131AE23DB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55265-D3F5-4D84-A00B-67D5267ED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2FF06-7B07-49AB-92E2-7788BF8B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91DDF-CE8A-4BB4-B5FD-B8777F02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E13C-D590-4C2A-81E2-07A2E8CE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8C8A8-6B38-4DB4-B55A-517C1A6E6FAD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1668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5DC7-C8A9-4600-8344-C0F0CE83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7B5C0-9A55-46CC-BAA7-DBE16AC33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2A54D-2ED8-4A87-9DE1-67B9CB74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337A-34E9-4B17-BBC4-CE06619D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B5C8-C8B8-4FFE-BDA6-01541D89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66890627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85A89-BF44-449F-92A7-0731878B8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22638-CEFB-4470-9EEF-6E99CED5A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3427F-96BE-4ECE-B4EA-535A9B8D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FB3F7-AAC1-464A-A849-9879E32C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311BB-C399-456E-B7FE-79E66483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738442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>
  <p:cSld name="Title, Text and 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7032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052513"/>
            <a:ext cx="4038600" cy="5078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Media Placeholder 3"/>
          <p:cNvSpPr>
            <a:spLocks noGrp="1"/>
          </p:cNvSpPr>
          <p:nvPr>
            <p:ph type="media" sz="half" idx="2"/>
          </p:nvPr>
        </p:nvSpPr>
        <p:spPr>
          <a:xfrm>
            <a:off x="4648200" y="1052513"/>
            <a:ext cx="4038600" cy="5078412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B1EE0-5B7B-492A-AB83-3B84A327EDD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328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6AA3-5431-4E90-ABAC-9DAE6460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E02BF-E711-491C-AEF2-206401EBC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8DD1-1C5A-43E4-BCA5-396E06941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70229-4464-4C06-9E71-1DC12C64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 altLang="en-US" dirty="0"/>
              <a:t>Analiza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61F0F-07DD-4A0B-9BB7-5DFF509D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9761605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DB86-701F-4BB7-886C-67F3D02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45E4A-EEAA-430D-9CE0-DF329CFD6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85E5-EC60-4651-B801-88CB7111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EF6FB-01F1-41AB-A4EE-663E86FD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DADD-D83B-4661-8AE3-E8F3397E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A90E87-9173-43CE-9F23-8C2DE1FD202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312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170-7D2C-48EE-A420-F3EF32A5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48C4-2AA2-4470-9B36-3CAAE5AF5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01E58-CE77-42FC-9290-4EDEC477A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C1998-0EAD-456C-A3A6-2601EDBB6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DF36D-C23A-4690-971D-CCF6B1BE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C7CFC-8153-4C0A-B6F3-0CB8B653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538962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748D-08B3-4EF6-B45D-00ECE83F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B7E4F-9B93-44A1-BE3F-DEE63A55A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A305C-343E-4B3E-9766-BF10FF448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A7B9C-2155-48BF-82F5-90BD9B06A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138F4-5FEE-4003-8758-A7EEAD57B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BD49AB-0528-4965-B1B8-11E43F17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27348-8DE1-40E8-B076-D583D3B0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79C98-A50D-454D-B5E4-52E0FF80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876433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B3A4-142E-4028-AB03-861CEA0A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D2F7A-A4A9-4B1D-8E9D-54AC6C12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B53D7-500F-4E2A-8220-8C34720E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67454-D661-4E63-B6AC-AAA89CC1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5CE23-1C89-4597-8846-AC0E99F0E520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8883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E26CE-9868-41B1-A5C7-62FEE9CD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721D2-E838-4C88-B734-CB3F6151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2B442-EB67-4318-8523-E3284049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A8D973-4A0E-4019-834F-D3125E45E5BF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9368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7F9-8153-4A40-8DA9-897EF27E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6820-9DF1-4C5F-B74C-B87A6B897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1329A-FDA4-49D8-A550-F6ADC1DE7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26A7-F208-4111-A1B6-9C88FA35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C0BE3-6C65-45FD-B775-EE4EE20C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A450-8A3B-4AED-A86C-33D48C13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458236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6610-1B0B-4D56-BB87-D2214F54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50C558-F031-469F-AC6A-A207F1C943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72F98-4EAB-491D-8BB9-E191A6589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38082-505C-43F3-B173-A5159A24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4400C-8694-4FB4-9470-F6FD67E8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/>
              <a:t>Obrada slike u medicini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31E0B-9548-46B9-B818-EC8C0329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4B64CB-038B-4EB8-9F37-CCFDC8047A52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3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DCB80-0D5A-48BB-B55C-4A534A85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26348-C3AD-462F-A347-652A41C4C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3F2D9-B150-4353-87C0-ABE9AD8F6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CB69E-42C9-4B6F-AF3E-2630D3FDC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9B567D9-471D-7915-4417-A48F19BE2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520259"/>
            <a:ext cx="3086100" cy="365125"/>
          </a:xfrm>
          <a:prstGeom prst="rect">
            <a:avLst/>
          </a:prstGeom>
          <a:noFill/>
        </p:spPr>
        <p:txBody>
          <a:bodyPr/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>
                <a:latin typeface="+mj-lt"/>
              </a:rPr>
              <a:t>Analiza medicinske slike</a:t>
            </a:r>
            <a:endParaRPr lang="sr-Latn-CS" alt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378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wmf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irc\tekstovi\Plenaries\IRC_Plenary_Nov05\prezentacija\brain_bits_mode1_c.avi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tekstovi\predavanja\MedFak_Bgd\rendgen_sistemi\Luminos_dRF_Durchleuchtung_15PulseproSekunde.wmv" TargetMode="External"/><Relationship Id="rId1" Type="http://schemas.microsoft.com/office/2007/relationships/media" Target="file:///D:\tekstovi\predavanja\MedFak_Bgd\rendgen_sistemi\Luminos_dRF_Durchleuchtung_15PulseproSekunde.wmv" TargetMode="External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file:///D:\tekstovi\predavanja\MedFak_Bgd\rendgen_sistemi\FPD_RSM_PPI1.m1v" TargetMode="External"/><Relationship Id="rId1" Type="http://schemas.microsoft.com/office/2007/relationships/media" Target="file:///D:\tekstovi\predavanja\MedFak_Bgd\rendgen_sistemi\FPD_RSM_PPI1.m1v" TargetMode="Externa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jpeg"/><Relationship Id="rId2" Type="http://schemas.openxmlformats.org/officeDocument/2006/relationships/video" Target="file:///D:\NoviSad\AMS_DEET\materijali\Zane%20Ultrasound%20Film-SD.mp4" TargetMode="External"/><Relationship Id="rId1" Type="http://schemas.microsoft.com/office/2007/relationships/media" Target="file:///D:\NoviSad\AMS_DEET\materijali\Zane%20Ultrasound%20Film-SD.mp4" TargetMode="Externa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notesSlide" Target="../notesSlides/notesSlide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5.gif"/><Relationship Id="rId2" Type="http://schemas.openxmlformats.org/officeDocument/2006/relationships/video" Target="file:///D:\Visaris\radni\kurs\BG_Apr08\fluoro_small.avi" TargetMode="External"/><Relationship Id="rId1" Type="http://schemas.microsoft.com/office/2007/relationships/media" Target="file:///D:\Visaris\radni\kurs\BG_Apr08\fluoro_small.avi" TargetMode="External"/><Relationship Id="rId6" Type="http://schemas.openxmlformats.org/officeDocument/2006/relationships/image" Target="../media/image64.gif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f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altLang="en-US" sz="4800" dirty="0"/>
              <a:t>Analiza medicinske </a:t>
            </a:r>
            <a:r>
              <a:rPr lang="sr-Latn-CS" altLang="en-US" sz="4800" dirty="0"/>
              <a:t>slike</a:t>
            </a:r>
            <a:endParaRPr lang="en-GB" altLang="en-US" sz="48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Dr. Vladimir Petrović, Dr. </a:t>
            </a:r>
            <a:r>
              <a:rPr lang="sr-Latn-RS" altLang="en-US" sz="2400" dirty="0"/>
              <a:t>Nebojša Božanić</a:t>
            </a:r>
            <a:endParaRPr lang="en-GB" altLang="en-US" sz="2400" dirty="0"/>
          </a:p>
        </p:txBody>
      </p:sp>
      <p:pic>
        <p:nvPicPr>
          <p:cNvPr id="1026" name="Picture 2" descr="DEET FTN Novi Sad | Departman za energetiku, elektroniku i telekomunikacije">
            <a:extLst>
              <a:ext uri="{FF2B5EF4-FFF2-40B4-BE49-F238E27FC236}">
                <a16:creationId xmlns:a16="http://schemas.microsoft.com/office/drawing/2014/main" id="{6BEE40FD-5CF9-429F-93B3-04F94CDA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642" y="692696"/>
            <a:ext cx="3310045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1E4E2-1C4E-4A0C-AB62-5890EFF6F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692697"/>
            <a:ext cx="1386558" cy="13681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Plan za naredni period</a:t>
            </a:r>
            <a:endParaRPr lang="en-GB" altLang="en-US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Ove nedelje su samo predavanja</a:t>
            </a:r>
          </a:p>
          <a:p>
            <a:pPr eaLnBrk="1" hangingPunct="1"/>
            <a:r>
              <a:rPr lang="sr-Latn-CS" altLang="en-US" sz="2400" dirty="0"/>
              <a:t>Od sledeće nedelje prelazimo na normalan režim</a:t>
            </a:r>
          </a:p>
          <a:p>
            <a:pPr lvl="1" eaLnBrk="1" hangingPunct="1"/>
            <a:r>
              <a:rPr lang="sr-Latn-CS" altLang="en-US" sz="2000" dirty="0"/>
              <a:t>2 časa predavanja – petkom 10:15, 115 NTP</a:t>
            </a:r>
          </a:p>
          <a:p>
            <a:pPr lvl="1" eaLnBrk="1" hangingPunct="1"/>
            <a:r>
              <a:rPr lang="sr-Latn-CS" altLang="en-US" sz="2000" dirty="0"/>
              <a:t>2 časa vežbi – sredom 14:30, 115 NTP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0E68D-E276-4719-9C1F-6126DA02D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410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60005-8389-4066-8A7B-D3D1DCCA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753" y="640080"/>
            <a:ext cx="2800511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300"/>
              <a:t>Medicinska slika</a:t>
            </a:r>
          </a:p>
        </p:txBody>
      </p:sp>
      <p:sp>
        <p:nvSpPr>
          <p:cNvPr id="410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4409267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2" r="11123" b="4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8958" y="6356350"/>
            <a:ext cx="3086100" cy="365125"/>
          </a:xfr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spcBef>
                <a:spcPts val="0"/>
              </a:spcBef>
              <a:spcAft>
                <a:spcPts val="600"/>
              </a:spcAft>
              <a:buClrTx/>
              <a:buSzTx/>
              <a:buNone/>
              <a:defRPr/>
            </a:pPr>
            <a:r>
              <a:rPr lang="en-US" altLang="en-US" sz="12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87142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D858D-895F-68BB-7BF5-7776E9E0E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anchor="b">
            <a:normAutofit/>
          </a:bodyPr>
          <a:lstStyle/>
          <a:p>
            <a:r>
              <a:rPr lang="sr-Latn-RS" sz="4300"/>
              <a:t>Uvod u medicinsku sliku</a:t>
            </a:r>
            <a:endParaRPr lang="en-GB" sz="4300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5E716D-B277-BC36-788C-C6810489E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659732"/>
          </a:xfrm>
        </p:spPr>
        <p:txBody>
          <a:bodyPr>
            <a:normAutofit/>
          </a:bodyPr>
          <a:lstStyle/>
          <a:p>
            <a:r>
              <a:rPr lang="sr-Latn-RS" sz="2400" dirty="0"/>
              <a:t>Medicinska slika je vizuelizacija telesnih struktura i tkiva (anatomije) i funkcija organa i organizma (fiziologije)</a:t>
            </a:r>
          </a:p>
          <a:p>
            <a:r>
              <a:rPr lang="sr-Latn-RS" sz="2400" dirty="0"/>
              <a:t>U svrhu otkrivanja i procene  bolesti (patologije) i praćenja terapije</a:t>
            </a:r>
          </a:p>
        </p:txBody>
      </p:sp>
      <p:pic>
        <p:nvPicPr>
          <p:cNvPr id="8" name="Picture 7" descr="A person lying on a bed in a ct scan room&#10;&#10;Description automatically generated">
            <a:extLst>
              <a:ext uri="{FF2B5EF4-FFF2-40B4-BE49-F238E27FC236}">
                <a16:creationId xmlns:a16="http://schemas.microsoft.com/office/drawing/2014/main" id="{CE4319AE-EFCF-9B44-6857-752A8A0D9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3" r="22742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9DA73B7-0C7A-069C-CB30-F37C8F05C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42284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solidFill>
                  <a:schemeClr val="bg1"/>
                </a:solidFill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23275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EC9EC0-9E3C-2AF7-FF25-0CCE25DB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</a:t>
            </a:r>
            <a:r>
              <a:rPr lang="sr-Latn-RS" dirty="0"/>
              <a:t>inska dijagnostika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/>
              <a:t>P</a:t>
            </a:r>
            <a:r>
              <a:rPr lang="en-GB" sz="2400" dirty="0" err="1"/>
              <a:t>roces</a:t>
            </a:r>
            <a:r>
              <a:rPr lang="sr-Latn-RS" sz="2400" dirty="0"/>
              <a:t> određivanja</a:t>
            </a:r>
            <a:r>
              <a:rPr lang="en-GB" sz="2400" dirty="0"/>
              <a:t> </a:t>
            </a:r>
            <a:r>
              <a:rPr lang="sr-Latn-RS" sz="2400" dirty="0"/>
              <a:t>koja bolest ili stanje opisuje pacijentove simptome</a:t>
            </a:r>
            <a:endParaRPr lang="en-GB" sz="2400" dirty="0"/>
          </a:p>
          <a:p>
            <a:r>
              <a:rPr lang="sr-Latn-RS" sz="2400" dirty="0"/>
              <a:t>V</a:t>
            </a:r>
            <a:r>
              <a:rPr lang="en-GB" sz="2400" dirty="0" err="1"/>
              <a:t>ital</a:t>
            </a:r>
            <a:r>
              <a:rPr lang="sr-Latn-RS" sz="2400" dirty="0"/>
              <a:t>na grana medicine</a:t>
            </a:r>
            <a:endParaRPr lang="en-GB" sz="2400" dirty="0"/>
          </a:p>
          <a:p>
            <a:r>
              <a:rPr lang="sr-Latn-RS" sz="2400" dirty="0"/>
              <a:t>Obično se radi kroz nekoliko specijalnosti</a:t>
            </a:r>
            <a:r>
              <a:rPr lang="en-GB" sz="2400" dirty="0"/>
              <a:t>:</a:t>
            </a:r>
          </a:p>
          <a:p>
            <a:pPr lvl="1"/>
            <a:r>
              <a:rPr lang="sr-Latn-RS" sz="2000" dirty="0"/>
              <a:t>L</a:t>
            </a:r>
            <a:r>
              <a:rPr lang="en-GB" sz="2000" dirty="0" err="1"/>
              <a:t>aborator</a:t>
            </a:r>
            <a:r>
              <a:rPr lang="sr-Latn-RS" sz="2000" dirty="0"/>
              <a:t>ijsko testiranje </a:t>
            </a:r>
            <a:r>
              <a:rPr lang="en-GB" sz="2000" dirty="0"/>
              <a:t>(</a:t>
            </a:r>
            <a:r>
              <a:rPr lang="sr-Latn-RS" sz="2000" dirty="0"/>
              <a:t>krv</a:t>
            </a:r>
            <a:r>
              <a:rPr lang="en-GB" sz="2000" dirty="0"/>
              <a:t>, </a:t>
            </a:r>
            <a:r>
              <a:rPr lang="en-GB" sz="2000" dirty="0" err="1"/>
              <a:t>urin</a:t>
            </a:r>
            <a:r>
              <a:rPr lang="en-GB" sz="2000" dirty="0"/>
              <a:t>, </a:t>
            </a:r>
            <a:r>
              <a:rPr lang="sr-Latn-RS" sz="2000" dirty="0"/>
              <a:t>pljuvačka </a:t>
            </a:r>
            <a:r>
              <a:rPr lang="en-GB" sz="2000" dirty="0"/>
              <a:t>…)</a:t>
            </a:r>
          </a:p>
          <a:p>
            <a:pPr lvl="1"/>
            <a:r>
              <a:rPr lang="en-GB" sz="2000" dirty="0"/>
              <a:t>Medic</a:t>
            </a:r>
            <a:r>
              <a:rPr lang="sr-Latn-RS" sz="2000" dirty="0"/>
              <a:t>insko snimanje</a:t>
            </a:r>
            <a:r>
              <a:rPr lang="en-GB" sz="2000" dirty="0"/>
              <a:t> </a:t>
            </a:r>
            <a:endParaRPr lang="sr-Latn-RS" sz="2000" dirty="0"/>
          </a:p>
          <a:p>
            <a:pPr lvl="1"/>
            <a:r>
              <a:rPr lang="en-GB" sz="2000" dirty="0" err="1"/>
              <a:t>Patolo</a:t>
            </a:r>
            <a:r>
              <a:rPr lang="sr-Latn-RS" sz="2000" dirty="0"/>
              <a:t>ška ispitivanja tkiva</a:t>
            </a:r>
            <a:endParaRPr lang="en-GB" sz="2000" dirty="0"/>
          </a:p>
          <a:p>
            <a:pPr lvl="1"/>
            <a:r>
              <a:rPr lang="en-GB" sz="2000" dirty="0"/>
              <a:t>… </a:t>
            </a:r>
            <a:r>
              <a:rPr lang="sr-Latn-RS" sz="2000" dirty="0"/>
              <a:t>napredne tehnike kao </a:t>
            </a:r>
            <a:r>
              <a:rPr lang="en-GB" sz="2000" dirty="0"/>
              <a:t>DN</a:t>
            </a:r>
            <a:r>
              <a:rPr lang="sr-Latn-RS" sz="2000" dirty="0"/>
              <a:t>K </a:t>
            </a:r>
            <a:r>
              <a:rPr lang="en-GB" sz="2000" dirty="0"/>
              <a:t>anal</a:t>
            </a:r>
            <a:r>
              <a:rPr lang="sr-Latn-RS" sz="2000" dirty="0"/>
              <a:t>iza</a:t>
            </a:r>
            <a:endParaRPr lang="en-GB" sz="2000" dirty="0"/>
          </a:p>
          <a:p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6A5AF6-6C2F-46D4-B207-A2ED955F27F3}"/>
              </a:ext>
            </a:extLst>
          </p:cNvPr>
          <p:cNvSpPr/>
          <p:nvPr/>
        </p:nvSpPr>
        <p:spPr>
          <a:xfrm>
            <a:off x="1043608" y="3645024"/>
            <a:ext cx="2736304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002" y="4221088"/>
            <a:ext cx="3845901" cy="256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 sz="4700"/>
              <a:t>Organi</a:t>
            </a:r>
            <a:r>
              <a:rPr lang="sr-Latn-RS" sz="4700"/>
              <a:t>zacija </a:t>
            </a:r>
            <a:r>
              <a:rPr lang="en-GB" sz="4700"/>
              <a:t>Di</a:t>
            </a:r>
            <a:r>
              <a:rPr lang="sr-Latn-RS" sz="4700"/>
              <a:t>j</a:t>
            </a:r>
            <a:r>
              <a:rPr lang="en-GB" sz="4700"/>
              <a:t>agnosti</a:t>
            </a:r>
            <a:r>
              <a:rPr lang="sr-Latn-RS" sz="4700"/>
              <a:t>ke</a:t>
            </a:r>
            <a:endParaRPr lang="en-GB" sz="47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28650" y="1929384"/>
            <a:ext cx="7886700" cy="4251960"/>
          </a:xfrm>
        </p:spPr>
        <p:txBody>
          <a:bodyPr>
            <a:normAutofit/>
          </a:bodyPr>
          <a:lstStyle/>
          <a:p>
            <a:r>
              <a:rPr lang="sr-Latn-RS" sz="2400" dirty="0"/>
              <a:t>Obično organizovana kroz dijagnostičke usluge</a:t>
            </a:r>
            <a:r>
              <a:rPr lang="en-GB" sz="2400" dirty="0"/>
              <a:t> </a:t>
            </a:r>
            <a:endParaRPr lang="sr-Latn-RS" sz="2400" dirty="0"/>
          </a:p>
          <a:p>
            <a:r>
              <a:rPr lang="sr-Latn-RS" sz="2400" dirty="0"/>
              <a:t>„Naručuju“</a:t>
            </a:r>
            <a:r>
              <a:rPr lang="en-GB" sz="2400" dirty="0"/>
              <a:t> </a:t>
            </a:r>
            <a:r>
              <a:rPr lang="sr-Latn-RS" sz="2400" dirty="0"/>
              <a:t>je ostale grane medicine da odrede uzroke simptoma – postave dijagnozu</a:t>
            </a:r>
            <a:endParaRPr lang="en-GB" sz="2400" dirty="0"/>
          </a:p>
          <a:p>
            <a:r>
              <a:rPr lang="en-GB" sz="2400" dirty="0"/>
              <a:t>Pa</a:t>
            </a:r>
            <a:r>
              <a:rPr lang="sr-Latn-RS" sz="2400" dirty="0"/>
              <a:t>c</a:t>
            </a:r>
            <a:r>
              <a:rPr lang="en-GB" sz="2400" dirty="0" err="1"/>
              <a:t>i</a:t>
            </a:r>
            <a:r>
              <a:rPr lang="sr-Latn-RS" sz="2400" dirty="0"/>
              <a:t>j</a:t>
            </a:r>
            <a:r>
              <a:rPr lang="en-GB" sz="2400" dirty="0" err="1"/>
              <a:t>ent</a:t>
            </a:r>
            <a:r>
              <a:rPr lang="sr-Latn-RS" sz="2400" dirty="0"/>
              <a:t>i se upućuju</a:t>
            </a:r>
            <a:r>
              <a:rPr lang="en-GB" sz="2400" dirty="0"/>
              <a:t> </a:t>
            </a:r>
            <a:r>
              <a:rPr lang="sr-Latn-RS" sz="2400" dirty="0"/>
              <a:t>na specifične dijagnostičke procedure</a:t>
            </a:r>
          </a:p>
          <a:p>
            <a:pPr lvl="1"/>
            <a:r>
              <a:rPr lang="sr-Latn-RS" sz="2100" dirty="0"/>
              <a:t>Slomljena noga</a:t>
            </a:r>
            <a:r>
              <a:rPr lang="en-GB" sz="2100" dirty="0"/>
              <a:t> </a:t>
            </a:r>
            <a:r>
              <a:rPr lang="en-GB" sz="2100" dirty="0">
                <a:sym typeface="Symbol"/>
              </a:rPr>
              <a:t></a:t>
            </a:r>
            <a:r>
              <a:rPr lang="en-GB" sz="2100" dirty="0"/>
              <a:t> </a:t>
            </a:r>
            <a:r>
              <a:rPr lang="sr-Latn-RS" sz="2100" dirty="0"/>
              <a:t>rendgen</a:t>
            </a:r>
          </a:p>
          <a:p>
            <a:pPr lvl="1"/>
            <a:r>
              <a:rPr lang="sr-Latn-RS" sz="2100" dirty="0"/>
              <a:t>Hroničan umor</a:t>
            </a:r>
            <a:r>
              <a:rPr lang="en-GB" sz="2100" dirty="0"/>
              <a:t> </a:t>
            </a:r>
            <a:r>
              <a:rPr lang="en-GB" sz="2100" dirty="0">
                <a:sym typeface="Symbol"/>
              </a:rPr>
              <a:t></a:t>
            </a:r>
            <a:r>
              <a:rPr lang="en-GB" sz="2100" dirty="0"/>
              <a:t> </a:t>
            </a:r>
            <a:r>
              <a:rPr lang="en-GB" sz="2100" dirty="0" err="1"/>
              <a:t>biohemi</a:t>
            </a:r>
            <a:r>
              <a:rPr lang="sr-Latn-RS" sz="2100" dirty="0"/>
              <a:t>jska analiza</a:t>
            </a:r>
          </a:p>
          <a:p>
            <a:pPr lvl="1"/>
            <a:r>
              <a:rPr lang="sr-Latn-RS" sz="2100" dirty="0"/>
              <a:t>Pad na glavu </a:t>
            </a:r>
            <a:r>
              <a:rPr lang="en-GB" sz="2100" dirty="0">
                <a:sym typeface="Symbol"/>
              </a:rPr>
              <a:t></a:t>
            </a:r>
            <a:r>
              <a:rPr lang="en-GB" sz="2100" dirty="0"/>
              <a:t> </a:t>
            </a:r>
            <a:r>
              <a:rPr lang="sr-Latn-RS" sz="2100" dirty="0"/>
              <a:t>CT glave</a:t>
            </a:r>
          </a:p>
          <a:p>
            <a:pPr lvl="1"/>
            <a:r>
              <a:rPr lang="sr-Latn-RS" sz="2100" dirty="0"/>
              <a:t>Grudva u dojci </a:t>
            </a:r>
            <a:r>
              <a:rPr lang="en-GB" sz="2100" dirty="0">
                <a:sym typeface="Symbol"/>
              </a:rPr>
              <a:t></a:t>
            </a:r>
            <a:r>
              <a:rPr lang="en-GB" sz="2100" dirty="0"/>
              <a:t> </a:t>
            </a:r>
            <a:r>
              <a:rPr lang="sr-Latn-RS" sz="2100" dirty="0"/>
              <a:t>mamografija pa patološka </a:t>
            </a:r>
            <a:r>
              <a:rPr lang="en-GB" sz="2100" dirty="0" err="1"/>
              <a:t>biops</a:t>
            </a:r>
            <a:r>
              <a:rPr lang="sr-Latn-RS" sz="2100" dirty="0"/>
              <a:t>ija</a:t>
            </a:r>
            <a:endParaRPr lang="en-GB" sz="2100" dirty="0"/>
          </a:p>
          <a:p>
            <a:r>
              <a:rPr lang="sr-Latn-RS" sz="2400" dirty="0"/>
              <a:t>Na početku, tokom i na kraju lečenja</a:t>
            </a:r>
          </a:p>
          <a:p>
            <a:pPr lvl="1"/>
            <a:r>
              <a:rPr lang="sr-Latn-RS" sz="2100" dirty="0"/>
              <a:t>Da se bolest otkrije (dijagnostikuje)</a:t>
            </a:r>
            <a:r>
              <a:rPr lang="en-GB" sz="2100" dirty="0"/>
              <a:t>, </a:t>
            </a:r>
            <a:r>
              <a:rPr lang="sr-Latn-RS" sz="2100" dirty="0"/>
              <a:t>prati lečenje i potvrdi da je izlečena</a:t>
            </a:r>
            <a:endParaRPr lang="en-GB" sz="2100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DEF28CE-D8F9-EE13-C862-096F05166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949358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E460C-4500-46B1-AC7E-E2ED4A41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anchor="b">
            <a:normAutofit/>
          </a:bodyPr>
          <a:lstStyle/>
          <a:p>
            <a:r>
              <a:rPr lang="sr-Latn-RS" sz="4000" dirty="0"/>
              <a:t>Medicinsko snimanje</a:t>
            </a:r>
            <a:endParaRPr lang="en-GB" sz="4000" i="1" dirty="0"/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1167" y="8655"/>
                  <a:pt x="2440437" y="9975"/>
                  <a:pt x="2441321" y="18288"/>
                </a:cubicBezTo>
                <a:cubicBezTo>
                  <a:pt x="2169723" y="30506"/>
                  <a:pt x="2045712" y="39140"/>
                  <a:pt x="1830991" y="18288"/>
                </a:cubicBezTo>
                <a:cubicBezTo>
                  <a:pt x="1616270" y="-2564"/>
                  <a:pt x="1505876" y="3949"/>
                  <a:pt x="1269487" y="18288"/>
                </a:cubicBezTo>
                <a:cubicBezTo>
                  <a:pt x="1033098" y="32627"/>
                  <a:pt x="908661" y="41191"/>
                  <a:pt x="707983" y="18288"/>
                </a:cubicBezTo>
                <a:cubicBezTo>
                  <a:pt x="507305" y="-4615"/>
                  <a:pt x="333592" y="20759"/>
                  <a:pt x="0" y="18288"/>
                </a:cubicBezTo>
                <a:cubicBezTo>
                  <a:pt x="-688" y="11716"/>
                  <a:pt x="875" y="635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735" y="5928"/>
                  <a:pt x="2441551" y="11133"/>
                  <a:pt x="2441321" y="18288"/>
                </a:cubicBezTo>
                <a:cubicBezTo>
                  <a:pt x="2166745" y="28773"/>
                  <a:pt x="2078726" y="15476"/>
                  <a:pt x="1879817" y="18288"/>
                </a:cubicBezTo>
                <a:cubicBezTo>
                  <a:pt x="1680908" y="21100"/>
                  <a:pt x="1548770" y="-4127"/>
                  <a:pt x="1318313" y="18288"/>
                </a:cubicBezTo>
                <a:cubicBezTo>
                  <a:pt x="1087856" y="40703"/>
                  <a:pt x="894613" y="3927"/>
                  <a:pt x="659157" y="18288"/>
                </a:cubicBezTo>
                <a:cubicBezTo>
                  <a:pt x="423701" y="32649"/>
                  <a:pt x="246611" y="33975"/>
                  <a:pt x="0" y="18288"/>
                </a:cubicBezTo>
                <a:cubicBezTo>
                  <a:pt x="-348" y="10388"/>
                  <a:pt x="-12" y="39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1A08C-198E-48D2-90F4-817665B18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2807208"/>
            <a:ext cx="3240360" cy="3843864"/>
          </a:xfrm>
        </p:spPr>
        <p:txBody>
          <a:bodyPr anchor="t">
            <a:normAutofit/>
          </a:bodyPr>
          <a:lstStyle/>
          <a:p>
            <a:r>
              <a:rPr lang="sr-Latn-RS" sz="2400" dirty="0"/>
              <a:t>Tehnika i proces slikanja tela pacijenta za:</a:t>
            </a:r>
          </a:p>
          <a:p>
            <a:pPr lvl="1"/>
            <a:r>
              <a:rPr lang="sr-Latn-RS" sz="2400" dirty="0"/>
              <a:t>Kliničku analizu i medicinske intervencije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815A2-D100-4BCB-A0F1-3D909CF20E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22" y="1109782"/>
            <a:ext cx="5177790" cy="4638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6230F3-214B-4198-9ED3-8F57E0292006}"/>
              </a:ext>
            </a:extLst>
          </p:cNvPr>
          <p:cNvSpPr txBox="1"/>
          <p:nvPr/>
        </p:nvSpPr>
        <p:spPr>
          <a:xfrm>
            <a:off x="3490722" y="5284375"/>
            <a:ext cx="5177790" cy="46384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sr-Latn-RS" sz="1300">
                <a:solidFill>
                  <a:srgbClr val="FFFFFF"/>
                </a:solidFill>
              </a:rPr>
              <a:t>CT snimak puknuća abdominalnog aortnog aneurizma</a:t>
            </a:r>
            <a:endParaRPr lang="en-GB" sz="13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280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1D640-024F-4F7A-B7A3-C5B3EB49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Radiologija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B8EE-26C4-469E-8876-2EAAF1817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65" y="1552534"/>
            <a:ext cx="8229600" cy="2601265"/>
          </a:xfrm>
        </p:spPr>
        <p:txBody>
          <a:bodyPr>
            <a:normAutofit/>
          </a:bodyPr>
          <a:lstStyle/>
          <a:p>
            <a:r>
              <a:rPr lang="sr-Latn-RS" sz="2400" dirty="0"/>
              <a:t>G</a:t>
            </a:r>
            <a:r>
              <a:rPr lang="en-GB" sz="2400" dirty="0"/>
              <a:t>rana medicine </a:t>
            </a:r>
            <a:r>
              <a:rPr lang="sr-Latn-RS" sz="2400" dirty="0"/>
              <a:t>koja koristi medicinske snimke za dijagnozu i lečenje bolesti u telima životnja uključujući ljude</a:t>
            </a:r>
          </a:p>
          <a:p>
            <a:r>
              <a:rPr lang="sr-Latn-RS" sz="2400" dirty="0"/>
              <a:t>Lekari radiolozi su glavni korisnici medicinskih slika </a:t>
            </a:r>
          </a:p>
          <a:p>
            <a:pPr lvl="1"/>
            <a:r>
              <a:rPr lang="sr-Latn-RS" sz="2000" dirty="0"/>
              <a:t>i naša osnovna ciljna grupa na ovom predmetu</a:t>
            </a:r>
          </a:p>
          <a:p>
            <a:pPr lvl="1"/>
            <a:r>
              <a:rPr lang="sr-Latn-RS" sz="2000" dirty="0"/>
              <a:t>Oni koriste alate koje mi pravimo</a:t>
            </a:r>
          </a:p>
          <a:p>
            <a:r>
              <a:rPr lang="sr-Latn-RS" sz="2400" dirty="0"/>
              <a:t>Njihov posao je da gledaju snimke i unose dijagnozu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15E1E-F7CB-4B09-817B-86D19EC88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073935"/>
            <a:ext cx="3500553" cy="2595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A69A2F-C5C3-4AD3-AFE3-CBFD6501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65" y="4073935"/>
            <a:ext cx="5553402" cy="2594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92D9A0-3FCB-4C00-96DC-79C02A6C6C7F}"/>
              </a:ext>
            </a:extLst>
          </p:cNvPr>
          <p:cNvSpPr txBox="1"/>
          <p:nvPr/>
        </p:nvSpPr>
        <p:spPr>
          <a:xfrm>
            <a:off x="91156" y="4073935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</a:rPr>
              <a:t>Nekad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D00FB5-6C18-4873-A136-E65787F78F4F}"/>
              </a:ext>
            </a:extLst>
          </p:cNvPr>
          <p:cNvSpPr txBox="1"/>
          <p:nvPr/>
        </p:nvSpPr>
        <p:spPr>
          <a:xfrm>
            <a:off x="7784521" y="406610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</a:rPr>
              <a:t>Sad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85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Medical Imaging Diagnostics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731600"/>
            <a:ext cx="5698976" cy="4937760"/>
          </a:xfrm>
        </p:spPr>
        <p:txBody>
          <a:bodyPr>
            <a:normAutofit/>
          </a:bodyPr>
          <a:lstStyle/>
          <a:p>
            <a:r>
              <a:rPr lang="sr-Latn-RS" sz="2400" dirty="0"/>
              <a:t>Dijagnostika zasnovana na snimcima ljudske anatomije</a:t>
            </a:r>
            <a:endParaRPr lang="en-GB" sz="2400" dirty="0"/>
          </a:p>
          <a:p>
            <a:r>
              <a:rPr lang="sr-Latn-RS" sz="2400" dirty="0"/>
              <a:t>Rasprostranjena u poslednjih 100 godina</a:t>
            </a:r>
            <a:endParaRPr lang="en-GB" sz="2400" dirty="0"/>
          </a:p>
          <a:p>
            <a:r>
              <a:rPr lang="sr-Latn-RS" sz="2400" dirty="0"/>
              <a:t>Koristi širok spektar različitih medicinskih uređaja</a:t>
            </a:r>
            <a:endParaRPr lang="en-GB" sz="2400" dirty="0"/>
          </a:p>
          <a:p>
            <a:r>
              <a:rPr lang="sr-Latn-RS" sz="2400" dirty="0"/>
              <a:t>Zasnovanih na puno različitih fenomenologija snimanja/merenja</a:t>
            </a:r>
            <a:endParaRPr lang="en-GB" sz="2400" dirty="0"/>
          </a:p>
          <a:p>
            <a:pPr lvl="1"/>
            <a:r>
              <a:rPr lang="en-GB" sz="2000" dirty="0"/>
              <a:t>Ab</a:t>
            </a:r>
            <a:r>
              <a:rPr lang="sr-Latn-RS" sz="2000" dirty="0"/>
              <a:t>z</a:t>
            </a:r>
            <a:r>
              <a:rPr lang="en-GB" sz="2000" dirty="0" err="1"/>
              <a:t>orp</a:t>
            </a:r>
            <a:r>
              <a:rPr lang="sr-Latn-RS" sz="2000" dirty="0"/>
              <a:t>c</a:t>
            </a:r>
            <a:r>
              <a:rPr lang="en-GB" sz="2000" dirty="0" err="1"/>
              <a:t>i</a:t>
            </a:r>
            <a:r>
              <a:rPr lang="sr-Latn-RS" sz="2000" dirty="0"/>
              <a:t>ja</a:t>
            </a:r>
            <a:r>
              <a:rPr lang="en-GB" sz="2000" dirty="0"/>
              <a:t> x</a:t>
            </a:r>
            <a:r>
              <a:rPr lang="sr-Latn-RS" sz="2000" dirty="0"/>
              <a:t> zraka, smer magnetnog polja</a:t>
            </a:r>
            <a:r>
              <a:rPr lang="en-GB" sz="2000" dirty="0"/>
              <a:t>, </a:t>
            </a:r>
            <a:r>
              <a:rPr lang="sr-Latn-RS" sz="2000" dirty="0"/>
              <a:t>odbijanje ultrazvučnih talasa </a:t>
            </a:r>
            <a:r>
              <a:rPr lang="en-GB" sz="2000" dirty="0"/>
              <a:t>…</a:t>
            </a:r>
          </a:p>
          <a:p>
            <a:endParaRPr lang="en-GB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772816"/>
            <a:ext cx="2772372" cy="416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AA9F6F70-6F3F-9307-A04F-E55B7CCB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588718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Medicinski snimci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587584"/>
            <a:ext cx="5482952" cy="4937760"/>
          </a:xfrm>
        </p:spPr>
        <p:txBody>
          <a:bodyPr>
            <a:normAutofit/>
          </a:bodyPr>
          <a:lstStyle/>
          <a:p>
            <a:r>
              <a:rPr lang="en-GB" sz="2400" dirty="0"/>
              <a:t>Imaging </a:t>
            </a:r>
            <a:r>
              <a:rPr lang="sr-Latn-RS" sz="2400" dirty="0"/>
              <a:t>dijagnostika uvek rezultira nekom medicnskom slikom</a:t>
            </a:r>
            <a:r>
              <a:rPr lang="en-GB" sz="2400" dirty="0"/>
              <a:t> </a:t>
            </a:r>
            <a:r>
              <a:rPr lang="sr-Latn-RS" sz="2400" dirty="0"/>
              <a:t>- </a:t>
            </a:r>
            <a:r>
              <a:rPr lang="en-GB" sz="2400" i="1" dirty="0" err="1"/>
              <a:t>snim</a:t>
            </a:r>
            <a:r>
              <a:rPr lang="sr-Latn-RS" sz="2400" i="1" dirty="0"/>
              <a:t>kom</a:t>
            </a:r>
            <a:endParaRPr lang="en-GB" sz="2400" dirty="0"/>
          </a:p>
          <a:p>
            <a:r>
              <a:rPr lang="sr-Latn-RS" sz="2400" dirty="0"/>
              <a:t>Barem jednim a obično nekoliko</a:t>
            </a:r>
            <a:endParaRPr lang="en-GB" sz="2400" dirty="0"/>
          </a:p>
          <a:p>
            <a:r>
              <a:rPr lang="sr-Latn-RS" sz="2400" dirty="0"/>
              <a:t>Predstavljaju problematični deo pacijentove anatomije</a:t>
            </a:r>
            <a:endParaRPr lang="en-GB" sz="2400" dirty="0"/>
          </a:p>
          <a:p>
            <a:pPr lvl="1"/>
            <a:r>
              <a:rPr lang="sr-Latn-RS" sz="2000" dirty="0"/>
              <a:t>U različitim nivoima detalja</a:t>
            </a:r>
            <a:endParaRPr lang="en-GB" sz="2000" dirty="0"/>
          </a:p>
          <a:p>
            <a:pPr lvl="1"/>
            <a:r>
              <a:rPr lang="sr-Latn-RS" sz="2000" dirty="0"/>
              <a:t>Različitom vidljivošću anatomiskih struktura</a:t>
            </a:r>
            <a:endParaRPr lang="en-GB" sz="2000" dirty="0"/>
          </a:p>
          <a:p>
            <a:r>
              <a:rPr lang="sr-Latn-RS" sz="2400" dirty="0"/>
              <a:t>Ali, nadamo se, dovoljno informacija da omoguće dijagnozu</a:t>
            </a:r>
            <a:endParaRPr lang="en-GB" sz="2400" dirty="0"/>
          </a:p>
          <a:p>
            <a:r>
              <a:rPr lang="sr-Latn-RS" sz="2400" dirty="0"/>
              <a:t>Nije garantovano da će simptomi biti vidljivi – svakome</a:t>
            </a:r>
            <a:endParaRPr lang="en-GB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08720"/>
            <a:ext cx="3384376" cy="5680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96841-B194-0883-CBB0-1A8DE31F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843938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4CCCCAD-C2E2-7B0B-5EED-01DDF472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</a:t>
            </a:r>
            <a:r>
              <a:rPr lang="sr-Latn-RS" dirty="0"/>
              <a:t>j</a:t>
            </a:r>
            <a:r>
              <a:rPr lang="en-GB" dirty="0" err="1"/>
              <a:t>agnosti</a:t>
            </a:r>
            <a:r>
              <a:rPr lang="sr-Latn-RS" dirty="0"/>
              <a:t>čka obrada medicinskih snimaka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28650" y="1556792"/>
            <a:ext cx="7886700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Poznati i kao čitanje snimaka (engl. </a:t>
            </a:r>
            <a:r>
              <a:rPr lang="sr-Latn-CS" sz="2400" i="1" dirty="0"/>
              <a:t>diagnostic </a:t>
            </a:r>
            <a:r>
              <a:rPr lang="en-GB" sz="2400" i="1" dirty="0"/>
              <a:t>reading</a:t>
            </a:r>
            <a:r>
              <a:rPr lang="sr-Latn-RS" sz="2400" dirty="0"/>
              <a:t>)</a:t>
            </a:r>
            <a:endParaRPr lang="en-GB" sz="2400" dirty="0"/>
          </a:p>
          <a:p>
            <a:r>
              <a:rPr lang="sr-Latn-RS" sz="2400" dirty="0"/>
              <a:t>Rade ga lekari dijagnostičari</a:t>
            </a:r>
            <a:endParaRPr lang="en-GB" sz="2400" dirty="0"/>
          </a:p>
          <a:p>
            <a:pPr lvl="1"/>
            <a:r>
              <a:rPr lang="en-GB" sz="2000" dirty="0" err="1"/>
              <a:t>Radiolo</a:t>
            </a:r>
            <a:r>
              <a:rPr lang="sr-Latn-RS" sz="2000" dirty="0"/>
              <a:t>z</a:t>
            </a:r>
            <a:r>
              <a:rPr lang="en-GB" sz="2000" dirty="0" err="1"/>
              <a:t>i</a:t>
            </a:r>
            <a:r>
              <a:rPr lang="sr-Latn-RS" sz="2000" dirty="0"/>
              <a:t> ali i druge specijalnosti: ortopedi, neurolozi ...</a:t>
            </a:r>
            <a:endParaRPr lang="en-GB" sz="2000" dirty="0"/>
          </a:p>
          <a:p>
            <a:r>
              <a:rPr lang="sr-Latn-RS" sz="2400" dirty="0"/>
              <a:t>Njihova procena je obično bazirana na iskustvu naučenom kroz godine gledanja u različite primere bolesti u snimcima</a:t>
            </a:r>
            <a:endParaRPr lang="en-GB" sz="2400" dirty="0"/>
          </a:p>
          <a:p>
            <a:r>
              <a:rPr lang="sr-Latn-RS" sz="2400" dirty="0"/>
              <a:t>Rezultira dijagnozom koja se nalazi u </a:t>
            </a:r>
            <a:r>
              <a:rPr lang="en-GB" sz="2400" b="1" dirty="0"/>
              <a:t>di</a:t>
            </a:r>
            <a:r>
              <a:rPr lang="sr-Latn-RS" sz="2400" b="1" dirty="0"/>
              <a:t>j</a:t>
            </a:r>
            <a:r>
              <a:rPr lang="en-GB" sz="2400" b="1" dirty="0" err="1"/>
              <a:t>agnos</a:t>
            </a:r>
            <a:r>
              <a:rPr lang="sr-Latn-RS" sz="2400" b="1" dirty="0"/>
              <a:t>t</a:t>
            </a:r>
            <a:r>
              <a:rPr lang="en-GB" sz="2400" b="1" dirty="0" err="1"/>
              <a:t>i</a:t>
            </a:r>
            <a:r>
              <a:rPr lang="sr-Latn-RS" sz="2400" b="1" dirty="0"/>
              <a:t>čkom izveštaju</a:t>
            </a:r>
            <a:endParaRPr lang="en-GB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972594"/>
            <a:ext cx="4011056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256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Uvod</a:t>
            </a:r>
            <a:endParaRPr lang="en-GB" altLang="en-US" dirty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CS" altLang="ja-JP" sz="2400" dirty="0"/>
              <a:t>Upoznavanje</a:t>
            </a:r>
          </a:p>
          <a:p>
            <a:pPr eaLnBrk="1" hangingPunct="1"/>
            <a:r>
              <a:rPr lang="sr-Latn-RS" altLang="ja-JP" sz="2400" dirty="0"/>
              <a:t>S</a:t>
            </a:r>
            <a:r>
              <a:rPr lang="sr-Latn-CS" altLang="ja-JP" sz="2400" dirty="0"/>
              <a:t>adržaj predmeta</a:t>
            </a:r>
            <a:endParaRPr lang="en-GB" altLang="ja-JP" sz="2400" dirty="0">
              <a:ea typeface="ＭＳ Ｐゴシック" pitchFamily="34" charset="-128"/>
            </a:endParaRPr>
          </a:p>
          <a:p>
            <a:pPr eaLnBrk="1" hangingPunct="1"/>
            <a:r>
              <a:rPr lang="sr-Latn-CS" altLang="ja-JP" sz="2400" dirty="0"/>
              <a:t>Praktičan rad: projekat i vežbe</a:t>
            </a:r>
          </a:p>
          <a:p>
            <a:pPr eaLnBrk="1" hangingPunct="1"/>
            <a:r>
              <a:rPr lang="sr-Latn-CS" altLang="ja-JP" sz="2400" dirty="0"/>
              <a:t>Ocenjivanje</a:t>
            </a:r>
          </a:p>
          <a:p>
            <a:pPr eaLnBrk="1" hangingPunct="1"/>
            <a:r>
              <a:rPr lang="sr-Latn-CS" altLang="ja-JP" sz="2400" dirty="0">
                <a:ea typeface="ＭＳ Ｐゴシック" pitchFamily="34" charset="-128"/>
              </a:rPr>
              <a:t>Uvod u medicinsku sliku</a:t>
            </a:r>
            <a:endParaRPr lang="en-GB" altLang="ja-JP" sz="2400" dirty="0">
              <a:ea typeface="ＭＳ Ｐゴシック" pitchFamily="34" charset="-128"/>
            </a:endParaRPr>
          </a:p>
          <a:p>
            <a:pPr eaLnBrk="1" hangingPunct="1">
              <a:buFont typeface="Wingdings" pitchFamily="2" charset="2"/>
              <a:buNone/>
            </a:pPr>
            <a:endParaRPr lang="sr-Latn-CS" altLang="ja-JP" sz="2400" dirty="0"/>
          </a:p>
          <a:p>
            <a:pPr eaLnBrk="1" hangingPunct="1">
              <a:buFont typeface="Wingdings" pitchFamily="2" charset="2"/>
              <a:buNone/>
            </a:pPr>
            <a:r>
              <a:rPr lang="sr-Latn-CS" altLang="ja-JP" sz="2400" dirty="0"/>
              <a:t> </a:t>
            </a:r>
            <a:endParaRPr lang="en-GB" alt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D7D92-F433-4BC5-9204-884E37A17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09320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</a:t>
            </a:r>
            <a:r>
              <a:rPr lang="sr-Latn-RS" dirty="0"/>
              <a:t>j</a:t>
            </a:r>
            <a:r>
              <a:rPr lang="en-GB" dirty="0" err="1"/>
              <a:t>agnosti</a:t>
            </a:r>
            <a:r>
              <a:rPr lang="sr-Latn-RS" dirty="0"/>
              <a:t>čko izveštavanje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Big Data in Medicine and Biology</a:t>
            </a:r>
            <a:endParaRPr lang="sr-Latn-C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28650" y="1381918"/>
            <a:ext cx="7886700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Dijagnostičke izveštaje unose lekari: tekst ili diktirani </a:t>
            </a:r>
            <a:r>
              <a:rPr lang="en-GB" sz="2400" dirty="0"/>
              <a:t>audio</a:t>
            </a:r>
          </a:p>
          <a:p>
            <a:r>
              <a:rPr lang="sr-Latn-RS" sz="2400" dirty="0"/>
              <a:t>Postoje već gotove forme za česte nalaze</a:t>
            </a:r>
          </a:p>
          <a:p>
            <a:r>
              <a:rPr lang="sr-Latn-RS" sz="2400" dirty="0"/>
              <a:t>Podaci uglavnom nisu struktuirani, više su slobodan tekst</a:t>
            </a:r>
          </a:p>
          <a:p>
            <a:r>
              <a:rPr lang="sr-Latn-RS" sz="2400" dirty="0"/>
              <a:t>Noviji izveštaji AI modela uglavnom vizuelni i numerički</a:t>
            </a:r>
            <a:endParaRPr lang="en-GB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56992"/>
            <a:ext cx="6459802" cy="35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4" y="3554241"/>
            <a:ext cx="3895982" cy="3083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A x-ray of a person's chest&#10;&#10;Description automatically generated">
            <a:extLst>
              <a:ext uri="{FF2B5EF4-FFF2-40B4-BE49-F238E27FC236}">
                <a16:creationId xmlns:a16="http://schemas.microsoft.com/office/drawing/2014/main" id="{C0481AA9-EF50-0CDB-779F-F94FCB780B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23" y="4331848"/>
            <a:ext cx="4334770" cy="228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3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839465"/>
            <a:ext cx="169545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AutoShape 7"/>
          <p:cNvSpPr>
            <a:spLocks noChangeArrowheads="1"/>
          </p:cNvSpPr>
          <p:nvPr/>
        </p:nvSpPr>
        <p:spPr bwMode="auto">
          <a:xfrm>
            <a:off x="1331292" y="5231953"/>
            <a:ext cx="2160588" cy="530225"/>
          </a:xfrm>
          <a:prstGeom prst="roundRect">
            <a:avLst>
              <a:gd name="adj" fmla="val 12450"/>
            </a:avLst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GB" altLang="en-US" sz="1600" dirty="0">
                <a:cs typeface="Arial" charset="0"/>
              </a:rPr>
              <a:t>Imaging Devices</a:t>
            </a:r>
            <a:endParaRPr lang="en-GB" altLang="en-US" sz="1200" dirty="0">
              <a:cs typeface="Arial" charset="0"/>
            </a:endParaRPr>
          </a:p>
        </p:txBody>
      </p:sp>
      <p:sp>
        <p:nvSpPr>
          <p:cNvPr id="49" name="AutoShape 7"/>
          <p:cNvSpPr>
            <a:spLocks noChangeArrowheads="1"/>
          </p:cNvSpPr>
          <p:nvPr/>
        </p:nvSpPr>
        <p:spPr bwMode="auto">
          <a:xfrm>
            <a:off x="1187276" y="5133776"/>
            <a:ext cx="2160588" cy="530225"/>
          </a:xfrm>
          <a:prstGeom prst="roundRect">
            <a:avLst>
              <a:gd name="adj" fmla="val 12450"/>
            </a:avLst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GB" altLang="en-US" sz="1600" dirty="0">
                <a:cs typeface="Arial" charset="0"/>
              </a:rPr>
              <a:t>Imaging Devices</a:t>
            </a:r>
            <a:endParaRPr lang="en-GB" altLang="en-US" sz="1200" dirty="0">
              <a:cs typeface="Arial" charset="0"/>
            </a:endParaRPr>
          </a:p>
        </p:txBody>
      </p:sp>
      <p:pic>
        <p:nvPicPr>
          <p:cNvPr id="1034" name="Picture 10" descr="http://bambiawmagnum.files.wordpress.com/2014/05/xcxc-250x25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352" y="3499569"/>
            <a:ext cx="1569648" cy="156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AutoShape 12"/>
          <p:cNvSpPr>
            <a:spLocks noChangeArrowheads="1"/>
          </p:cNvSpPr>
          <p:nvPr/>
        </p:nvSpPr>
        <p:spPr bwMode="auto">
          <a:xfrm>
            <a:off x="7154153" y="2917691"/>
            <a:ext cx="1608847" cy="473383"/>
          </a:xfrm>
          <a:prstGeom prst="roundRect">
            <a:avLst>
              <a:gd name="adj" fmla="val 13781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en-GB" altLang="en-US" dirty="0">
              <a:cs typeface="Arial" charset="0"/>
            </a:endParaRPr>
          </a:p>
        </p:txBody>
      </p:sp>
      <p:sp>
        <p:nvSpPr>
          <p:cNvPr id="57" name="AutoShape 12"/>
          <p:cNvSpPr>
            <a:spLocks noChangeArrowheads="1"/>
          </p:cNvSpPr>
          <p:nvPr/>
        </p:nvSpPr>
        <p:spPr bwMode="auto">
          <a:xfrm>
            <a:off x="7071365" y="3042215"/>
            <a:ext cx="1608847" cy="473383"/>
          </a:xfrm>
          <a:prstGeom prst="roundRect">
            <a:avLst>
              <a:gd name="adj" fmla="val 13781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en-GB" altLang="en-US" dirty="0">
              <a:cs typeface="Arial" charset="0"/>
            </a:endParaRPr>
          </a:p>
        </p:txBody>
      </p:sp>
      <p:pic>
        <p:nvPicPr>
          <p:cNvPr id="1028" name="Picture 4" descr="https://encrypted-tbn2.gstatic.com/images?q=tbn:ANd9GcQ4uzRy3Sd4Fnor2O5VWIOQO6GeYPqNUbnDKr0gPeEqH4OhqRE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045" y="3845629"/>
            <a:ext cx="713486" cy="71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9" name="Picture 27" descr="MCj0359061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15" y="5454650"/>
            <a:ext cx="987425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41" name="Text Box 29"/>
          <p:cNvSpPr txBox="1">
            <a:spLocks noChangeArrowheads="1"/>
          </p:cNvSpPr>
          <p:nvPr/>
        </p:nvSpPr>
        <p:spPr bwMode="auto">
          <a:xfrm>
            <a:off x="7396965" y="5958694"/>
            <a:ext cx="15843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sr-Latn-CS" altLang="en-US" dirty="0">
                <a:solidFill>
                  <a:srgbClr val="0089A9"/>
                </a:solidFill>
                <a:cs typeface="Arial" charset="0"/>
              </a:rPr>
              <a:t>Radiolozi</a:t>
            </a:r>
            <a:endParaRPr lang="en-US" altLang="en-US" dirty="0">
              <a:solidFill>
                <a:srgbClr val="0089A9"/>
              </a:solidFill>
              <a:cs typeface="Arial" charset="0"/>
            </a:endParaRPr>
          </a:p>
        </p:txBody>
      </p:sp>
      <p:sp>
        <p:nvSpPr>
          <p:cNvPr id="51" name="AutoShape 14"/>
          <p:cNvSpPr>
            <a:spLocks noChangeArrowheads="1"/>
          </p:cNvSpPr>
          <p:nvPr/>
        </p:nvSpPr>
        <p:spPr bwMode="auto">
          <a:xfrm>
            <a:off x="4469168" y="5241613"/>
            <a:ext cx="2265363" cy="530225"/>
          </a:xfrm>
          <a:prstGeom prst="roundRect">
            <a:avLst>
              <a:gd name="adj" fmla="val 12807"/>
            </a:avLst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GB" altLang="en-US" dirty="0">
                <a:cs typeface="Arial" charset="0"/>
              </a:rPr>
              <a:t>Diagon W/S Licence</a:t>
            </a:r>
          </a:p>
        </p:txBody>
      </p:sp>
      <p:sp>
        <p:nvSpPr>
          <p:cNvPr id="47" name="AutoShape 14"/>
          <p:cNvSpPr>
            <a:spLocks noChangeArrowheads="1"/>
          </p:cNvSpPr>
          <p:nvPr/>
        </p:nvSpPr>
        <p:spPr bwMode="auto">
          <a:xfrm>
            <a:off x="4316768" y="5130489"/>
            <a:ext cx="2265363" cy="530225"/>
          </a:xfrm>
          <a:prstGeom prst="roundRect">
            <a:avLst>
              <a:gd name="adj" fmla="val 12807"/>
            </a:avLst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endParaRPr lang="en-GB" altLang="en-US" dirty="0">
              <a:cs typeface="Arial" charset="0"/>
            </a:endParaRPr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168530" y="5022362"/>
            <a:ext cx="108373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sr-Latn-RS" altLang="en-US" dirty="0">
                <a:cs typeface="Arial" charset="0"/>
              </a:rPr>
              <a:t>Uređaji</a:t>
            </a:r>
            <a:endParaRPr lang="en-GB" altLang="en-US" dirty="0">
              <a:cs typeface="Arial" charset="0"/>
            </a:endParaRPr>
          </a:p>
        </p:txBody>
      </p:sp>
      <p:sp>
        <p:nvSpPr>
          <p:cNvPr id="13340" name="Text Box 28"/>
          <p:cNvSpPr txBox="1">
            <a:spLocks noChangeArrowheads="1"/>
          </p:cNvSpPr>
          <p:nvPr/>
        </p:nvSpPr>
        <p:spPr bwMode="auto">
          <a:xfrm>
            <a:off x="1676400" y="6031976"/>
            <a:ext cx="177482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sr-Latn-RS" altLang="en-US" dirty="0">
                <a:solidFill>
                  <a:srgbClr val="0089A9"/>
                </a:solidFill>
                <a:cs typeface="Arial" charset="0"/>
              </a:rPr>
              <a:t>Tehničari</a:t>
            </a:r>
            <a:endParaRPr lang="en-US" altLang="en-US" dirty="0">
              <a:solidFill>
                <a:srgbClr val="0089A9"/>
              </a:solidFill>
              <a:cs typeface="Arial" charset="0"/>
            </a:endParaRPr>
          </a:p>
        </p:txBody>
      </p:sp>
      <p:sp>
        <p:nvSpPr>
          <p:cNvPr id="13319" name="AutoShape 7"/>
          <p:cNvSpPr>
            <a:spLocks noChangeArrowheads="1"/>
          </p:cNvSpPr>
          <p:nvPr/>
        </p:nvSpPr>
        <p:spPr bwMode="auto">
          <a:xfrm>
            <a:off x="1055872" y="5024125"/>
            <a:ext cx="2160588" cy="530225"/>
          </a:xfrm>
          <a:prstGeom prst="roundRect">
            <a:avLst>
              <a:gd name="adj" fmla="val 12450"/>
            </a:avLst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sr-Latn-RS" altLang="en-US" sz="1600" dirty="0">
                <a:cs typeface="Arial" charset="0"/>
              </a:rPr>
              <a:t>Uređaji za snimanje</a:t>
            </a:r>
            <a:endParaRPr lang="en-GB" altLang="en-US" sz="1200" dirty="0">
              <a:cs typeface="Arial" charset="0"/>
            </a:endParaRPr>
          </a:p>
        </p:txBody>
      </p:sp>
      <p:sp>
        <p:nvSpPr>
          <p:cNvPr id="13321" name="AutoShape 9"/>
          <p:cNvSpPr>
            <a:spLocks noChangeArrowheads="1"/>
          </p:cNvSpPr>
          <p:nvPr/>
        </p:nvSpPr>
        <p:spPr bwMode="auto">
          <a:xfrm>
            <a:off x="568270" y="3748844"/>
            <a:ext cx="5536547" cy="474662"/>
          </a:xfrm>
          <a:prstGeom prst="roundRect">
            <a:avLst>
              <a:gd name="adj" fmla="val 15993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GB" altLang="en-US" dirty="0">
                <a:cs typeface="Arial" charset="0"/>
              </a:rPr>
              <a:t>Digital</a:t>
            </a:r>
            <a:r>
              <a:rPr lang="sr-Latn-RS" altLang="en-US" dirty="0">
                <a:cs typeface="Arial" charset="0"/>
              </a:rPr>
              <a:t>na Arhiva Snimaka </a:t>
            </a:r>
            <a:r>
              <a:rPr lang="en-GB" altLang="en-US" dirty="0">
                <a:cs typeface="Arial" charset="0"/>
              </a:rPr>
              <a:t>(PACS)</a:t>
            </a:r>
          </a:p>
        </p:txBody>
      </p:sp>
      <p:sp>
        <p:nvSpPr>
          <p:cNvPr id="13324" name="AutoShape 12"/>
          <p:cNvSpPr>
            <a:spLocks noChangeArrowheads="1"/>
          </p:cNvSpPr>
          <p:nvPr/>
        </p:nvSpPr>
        <p:spPr bwMode="auto">
          <a:xfrm>
            <a:off x="2798064" y="2183374"/>
            <a:ext cx="1987550" cy="473383"/>
          </a:xfrm>
          <a:prstGeom prst="roundRect">
            <a:avLst>
              <a:gd name="adj" fmla="val 13781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GB" altLang="en-US" sz="1600" dirty="0">
                <a:cs typeface="Arial" charset="0"/>
              </a:rPr>
              <a:t>RIS </a:t>
            </a:r>
            <a:r>
              <a:rPr lang="sr-Latn-RS" altLang="en-US" sz="1600" dirty="0">
                <a:cs typeface="Arial" charset="0"/>
              </a:rPr>
              <a:t>stanice</a:t>
            </a:r>
            <a:endParaRPr lang="en-GB" altLang="en-US" sz="1600" dirty="0">
              <a:cs typeface="Arial" charset="0"/>
            </a:endParaRPr>
          </a:p>
        </p:txBody>
      </p:sp>
      <p:sp>
        <p:nvSpPr>
          <p:cNvPr id="13326" name="AutoShape 14"/>
          <p:cNvSpPr>
            <a:spLocks noChangeArrowheads="1"/>
          </p:cNvSpPr>
          <p:nvPr/>
        </p:nvSpPr>
        <p:spPr bwMode="auto">
          <a:xfrm>
            <a:off x="4164368" y="5024126"/>
            <a:ext cx="2265363" cy="530225"/>
          </a:xfrm>
          <a:prstGeom prst="roundRect">
            <a:avLst>
              <a:gd name="adj" fmla="val 12807"/>
            </a:avLst>
          </a:prstGeom>
          <a:solidFill>
            <a:srgbClr val="00B0F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sr-Latn-RS" altLang="en-US" sz="1600" dirty="0">
                <a:cs typeface="Arial" charset="0"/>
              </a:rPr>
              <a:t>Dijagnostičke stanice</a:t>
            </a:r>
            <a:endParaRPr lang="en-GB" altLang="en-US" dirty="0">
              <a:cs typeface="Arial" charset="0"/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3498142" y="2650257"/>
            <a:ext cx="0" cy="618234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28" name="Line 16"/>
          <p:cNvSpPr>
            <a:spLocks noChangeShapeType="1"/>
          </p:cNvSpPr>
          <p:nvPr/>
        </p:nvSpPr>
        <p:spPr bwMode="auto">
          <a:xfrm flipV="1">
            <a:off x="4001379" y="2650256"/>
            <a:ext cx="0" cy="626891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30" name="Line 18"/>
          <p:cNvSpPr>
            <a:spLocks noChangeShapeType="1"/>
          </p:cNvSpPr>
          <p:nvPr/>
        </p:nvSpPr>
        <p:spPr bwMode="auto">
          <a:xfrm flipH="1">
            <a:off x="1982077" y="4233883"/>
            <a:ext cx="3175" cy="79024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3333" name="Picture 21" descr="MCj03984210000[1]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48000" y="1137369"/>
            <a:ext cx="885825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6" name="Text Box 24"/>
          <p:cNvSpPr txBox="1">
            <a:spLocks noChangeArrowheads="1"/>
          </p:cNvSpPr>
          <p:nvPr/>
        </p:nvSpPr>
        <p:spPr bwMode="auto">
          <a:xfrm>
            <a:off x="2339752" y="2703825"/>
            <a:ext cx="1167034" cy="52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GB" altLang="en-US" sz="1400" i="1" dirty="0">
                <a:cs typeface="Arial" charset="0"/>
              </a:rPr>
              <a:t>1. </a:t>
            </a:r>
            <a:r>
              <a:rPr lang="sr-Latn-RS" altLang="en-US" sz="1400" i="1" dirty="0">
                <a:cs typeface="Arial" charset="0"/>
              </a:rPr>
              <a:t>Zakazani pregledi</a:t>
            </a:r>
            <a:endParaRPr lang="en-GB" altLang="en-US" sz="1400" i="1" dirty="0">
              <a:cs typeface="Arial" charset="0"/>
            </a:endParaRPr>
          </a:p>
        </p:txBody>
      </p:sp>
      <p:sp>
        <p:nvSpPr>
          <p:cNvPr id="13337" name="Text Box 25"/>
          <p:cNvSpPr txBox="1">
            <a:spLocks noChangeArrowheads="1"/>
          </p:cNvSpPr>
          <p:nvPr/>
        </p:nvSpPr>
        <p:spPr bwMode="auto">
          <a:xfrm>
            <a:off x="4029954" y="2703825"/>
            <a:ext cx="1419495" cy="52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400" i="1" dirty="0">
                <a:cs typeface="Arial" charset="0"/>
              </a:rPr>
              <a:t>5. </a:t>
            </a:r>
            <a:r>
              <a:rPr lang="sr-Latn-RS" altLang="en-US" sz="1400" i="1" dirty="0">
                <a:cs typeface="Arial" charset="0"/>
              </a:rPr>
              <a:t>Potpisani izveštaji</a:t>
            </a:r>
            <a:endParaRPr lang="en-GB" altLang="en-US" sz="1400" i="1" dirty="0">
              <a:cs typeface="Arial" charset="0"/>
            </a:endParaRPr>
          </a:p>
        </p:txBody>
      </p:sp>
      <p:sp>
        <p:nvSpPr>
          <p:cNvPr id="13347" name="Text Box 35"/>
          <p:cNvSpPr txBox="1">
            <a:spLocks noChangeArrowheads="1"/>
          </p:cNvSpPr>
          <p:nvPr/>
        </p:nvSpPr>
        <p:spPr bwMode="auto">
          <a:xfrm>
            <a:off x="-375082" y="4670323"/>
            <a:ext cx="2249902" cy="30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GB" altLang="en-US" sz="1400" i="1" dirty="0">
                <a:cs typeface="Arial" charset="0"/>
              </a:rPr>
              <a:t>2. DICOM </a:t>
            </a:r>
            <a:r>
              <a:rPr lang="sr-Latn-RS" altLang="en-US" sz="1400" i="1" dirty="0">
                <a:cs typeface="Arial" charset="0"/>
              </a:rPr>
              <a:t>radne liste</a:t>
            </a:r>
            <a:endParaRPr lang="en-GB" altLang="en-US" sz="1400" i="1" dirty="0">
              <a:cs typeface="Arial" charset="0"/>
            </a:endParaRPr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 flipV="1">
            <a:off x="2971800" y="4223506"/>
            <a:ext cx="3175" cy="790241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50" name="Line 38"/>
          <p:cNvSpPr>
            <a:spLocks noChangeShapeType="1"/>
          </p:cNvSpPr>
          <p:nvPr/>
        </p:nvSpPr>
        <p:spPr bwMode="auto">
          <a:xfrm>
            <a:off x="4510184" y="4233883"/>
            <a:ext cx="0" cy="79819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52" name="Text Box 40"/>
          <p:cNvSpPr txBox="1">
            <a:spLocks noChangeArrowheads="1"/>
          </p:cNvSpPr>
          <p:nvPr/>
        </p:nvSpPr>
        <p:spPr bwMode="auto">
          <a:xfrm>
            <a:off x="2843568" y="4642569"/>
            <a:ext cx="1816100" cy="30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GB" altLang="en-US" sz="1400" i="1" dirty="0">
                <a:cs typeface="Arial" charset="0"/>
              </a:rPr>
              <a:t>3. DICOM </a:t>
            </a:r>
            <a:r>
              <a:rPr lang="sr-Latn-RS" altLang="en-US" sz="1400" i="1" dirty="0">
                <a:cs typeface="Arial" charset="0"/>
              </a:rPr>
              <a:t>snimci</a:t>
            </a:r>
            <a:endParaRPr lang="en-GB" altLang="en-US" sz="1400" i="1" dirty="0">
              <a:cs typeface="Arial" charset="0"/>
            </a:endParaRPr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 flipV="1">
            <a:off x="5071601" y="4233882"/>
            <a:ext cx="0" cy="790242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355" name="Text Box 43"/>
          <p:cNvSpPr txBox="1">
            <a:spLocks noChangeArrowheads="1"/>
          </p:cNvSpPr>
          <p:nvPr/>
        </p:nvSpPr>
        <p:spPr bwMode="auto">
          <a:xfrm>
            <a:off x="5134777" y="4670323"/>
            <a:ext cx="2555875" cy="30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400" i="1" dirty="0">
                <a:cs typeface="Arial" charset="0"/>
              </a:rPr>
              <a:t>4. Di</a:t>
            </a:r>
            <a:r>
              <a:rPr lang="sr-Latn-RS" altLang="en-US" sz="1400" i="1" dirty="0">
                <a:cs typeface="Arial" charset="0"/>
              </a:rPr>
              <a:t>j</a:t>
            </a:r>
            <a:r>
              <a:rPr lang="en-GB" altLang="en-US" sz="1400" i="1" dirty="0" err="1">
                <a:cs typeface="Arial" charset="0"/>
              </a:rPr>
              <a:t>agnosti</a:t>
            </a:r>
            <a:r>
              <a:rPr lang="sr-Latn-RS" altLang="en-US" sz="1400" i="1" dirty="0">
                <a:cs typeface="Arial" charset="0"/>
              </a:rPr>
              <a:t>č</a:t>
            </a:r>
            <a:r>
              <a:rPr lang="en-GB" altLang="en-US" sz="1400" i="1" dirty="0" err="1"/>
              <a:t>ki</a:t>
            </a:r>
            <a:r>
              <a:rPr lang="en-GB" altLang="en-US" sz="1400" i="1" dirty="0">
                <a:cs typeface="Arial" charset="0"/>
              </a:rPr>
              <a:t> </a:t>
            </a:r>
            <a:r>
              <a:rPr lang="sr-Latn-RS" altLang="en-US" sz="1400" i="1" dirty="0">
                <a:cs typeface="Arial" charset="0"/>
              </a:rPr>
              <a:t>izveštaji</a:t>
            </a:r>
            <a:endParaRPr lang="en-GB" altLang="en-US" sz="1400" dirty="0">
              <a:cs typeface="Arial" charset="0"/>
            </a:endParaRPr>
          </a:p>
        </p:txBody>
      </p:sp>
      <p:sp>
        <p:nvSpPr>
          <p:cNvPr id="13357" name="Text Box 45"/>
          <p:cNvSpPr txBox="1">
            <a:spLocks noChangeArrowheads="1"/>
          </p:cNvSpPr>
          <p:nvPr/>
        </p:nvSpPr>
        <p:spPr bwMode="auto">
          <a:xfrm>
            <a:off x="3175879" y="1325438"/>
            <a:ext cx="1584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altLang="en-US" sz="1400" b="1" dirty="0">
              <a:cs typeface="Arial" charset="0"/>
            </a:endParaRPr>
          </a:p>
        </p:txBody>
      </p:sp>
      <p:sp>
        <p:nvSpPr>
          <p:cNvPr id="13359" name="AutoShape 47"/>
          <p:cNvSpPr>
            <a:spLocks noChangeArrowheads="1"/>
          </p:cNvSpPr>
          <p:nvPr/>
        </p:nvSpPr>
        <p:spPr bwMode="auto">
          <a:xfrm rot="2838461" flipH="1">
            <a:off x="1102429" y="2179146"/>
            <a:ext cx="1411072" cy="687060"/>
          </a:xfrm>
          <a:custGeom>
            <a:avLst/>
            <a:gdLst>
              <a:gd name="T0" fmla="*/ 91756089 w 21600"/>
              <a:gd name="T1" fmla="*/ 0 h 21600"/>
              <a:gd name="T2" fmla="*/ 0 w 21600"/>
              <a:gd name="T3" fmla="*/ 13106930 h 21600"/>
              <a:gd name="T4" fmla="*/ 91756089 w 21600"/>
              <a:gd name="T5" fmla="*/ 26213825 h 21600"/>
              <a:gd name="T6" fmla="*/ 122341452 w 21600"/>
              <a:gd name="T7" fmla="*/ 1310693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Nalazi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2365726" y="1668388"/>
            <a:ext cx="7921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dirty="0">
                <a:solidFill>
                  <a:srgbClr val="0089A9"/>
                </a:solidFill>
                <a:cs typeface="Arial" charset="0"/>
              </a:rPr>
              <a:t>Admin</a:t>
            </a:r>
            <a:endParaRPr lang="en-US" altLang="en-US" dirty="0">
              <a:solidFill>
                <a:srgbClr val="0089A9"/>
              </a:solidFill>
              <a:cs typeface="Arial" charset="0"/>
            </a:endParaRPr>
          </a:p>
        </p:txBody>
      </p:sp>
      <p:sp>
        <p:nvSpPr>
          <p:cNvPr id="36" name="AutoShape 9"/>
          <p:cNvSpPr>
            <a:spLocks noChangeArrowheads="1"/>
          </p:cNvSpPr>
          <p:nvPr/>
        </p:nvSpPr>
        <p:spPr bwMode="auto">
          <a:xfrm>
            <a:off x="568270" y="3274182"/>
            <a:ext cx="5536547" cy="474662"/>
          </a:xfrm>
          <a:prstGeom prst="roundRect">
            <a:avLst>
              <a:gd name="adj" fmla="val 15993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sr-Latn-RS" altLang="en-US" dirty="0">
                <a:cs typeface="Arial" charset="0"/>
              </a:rPr>
              <a:t>Radiološki Informacioni Sistem</a:t>
            </a:r>
            <a:r>
              <a:rPr lang="en-GB" altLang="en-US" dirty="0">
                <a:cs typeface="Arial" charset="0"/>
              </a:rPr>
              <a:t> (RIS)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027" y="1353534"/>
            <a:ext cx="128587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 Box 19"/>
          <p:cNvSpPr txBox="1">
            <a:spLocks noChangeArrowheads="1"/>
          </p:cNvSpPr>
          <p:nvPr/>
        </p:nvSpPr>
        <p:spPr bwMode="auto">
          <a:xfrm>
            <a:off x="4939689" y="1127497"/>
            <a:ext cx="1584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sr-Latn-RS" altLang="en-US" dirty="0"/>
              <a:t>Pisač diskova</a:t>
            </a:r>
            <a:endParaRPr lang="en-GB" altLang="en-US" dirty="0">
              <a:cs typeface="Arial" charset="0"/>
            </a:endParaRPr>
          </a:p>
        </p:txBody>
      </p:sp>
      <p:sp>
        <p:nvSpPr>
          <p:cNvPr id="46" name="Line 36"/>
          <p:cNvSpPr>
            <a:spLocks noChangeShapeType="1"/>
          </p:cNvSpPr>
          <p:nvPr/>
        </p:nvSpPr>
        <p:spPr bwMode="auto">
          <a:xfrm flipV="1">
            <a:off x="5868006" y="2575297"/>
            <a:ext cx="3175" cy="683322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" name="Line 41"/>
          <p:cNvSpPr>
            <a:spLocks noChangeShapeType="1"/>
          </p:cNvSpPr>
          <p:nvPr/>
        </p:nvSpPr>
        <p:spPr bwMode="auto">
          <a:xfrm flipV="1">
            <a:off x="6113124" y="3423369"/>
            <a:ext cx="836651" cy="0"/>
          </a:xfrm>
          <a:prstGeom prst="line">
            <a:avLst/>
          </a:prstGeom>
          <a:noFill/>
          <a:ln w="571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6" name="AutoShape 12"/>
          <p:cNvSpPr>
            <a:spLocks noChangeArrowheads="1"/>
          </p:cNvSpPr>
          <p:nvPr/>
        </p:nvSpPr>
        <p:spPr bwMode="auto">
          <a:xfrm>
            <a:off x="6970943" y="3186677"/>
            <a:ext cx="1608847" cy="473383"/>
          </a:xfrm>
          <a:prstGeom prst="roundRect">
            <a:avLst>
              <a:gd name="adj" fmla="val 13781"/>
            </a:avLst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29" tIns="45715" rIns="91429" bIns="45715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GB" altLang="en-US" sz="1600" dirty="0">
                <a:cs typeface="Arial" charset="0"/>
              </a:rPr>
              <a:t>RIS </a:t>
            </a:r>
            <a:r>
              <a:rPr lang="sr-Latn-RS" altLang="en-US" sz="1600" dirty="0">
                <a:cs typeface="Arial" charset="0"/>
              </a:rPr>
              <a:t>Stanice</a:t>
            </a:r>
            <a:endParaRPr lang="en-GB" altLang="en-US" sz="1600" dirty="0">
              <a:cs typeface="Arial" charset="0"/>
            </a:endParaRPr>
          </a:p>
        </p:txBody>
      </p:sp>
      <p:sp>
        <p:nvSpPr>
          <p:cNvPr id="63" name="Text Box 43"/>
          <p:cNvSpPr txBox="1">
            <a:spLocks noChangeArrowheads="1"/>
          </p:cNvSpPr>
          <p:nvPr/>
        </p:nvSpPr>
        <p:spPr bwMode="auto">
          <a:xfrm>
            <a:off x="6156228" y="3598634"/>
            <a:ext cx="750200" cy="30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400" i="1" dirty="0" err="1">
                <a:cs typeface="Arial" charset="0"/>
              </a:rPr>
              <a:t>Archiv</a:t>
            </a:r>
            <a:r>
              <a:rPr lang="sr-Latn-RS" altLang="en-US" sz="1400" i="1" dirty="0">
                <a:cs typeface="Arial" charset="0"/>
              </a:rPr>
              <a:t>a</a:t>
            </a:r>
            <a:endParaRPr lang="en-GB" altLang="en-US" sz="1400" dirty="0">
              <a:cs typeface="Arial" charset="0"/>
            </a:endParaRPr>
          </a:p>
        </p:txBody>
      </p:sp>
      <p:sp>
        <p:nvSpPr>
          <p:cNvPr id="64" name="Text Box 29"/>
          <p:cNvSpPr txBox="1">
            <a:spLocks noChangeArrowheads="1"/>
          </p:cNvSpPr>
          <p:nvPr/>
        </p:nvSpPr>
        <p:spPr bwMode="auto">
          <a:xfrm>
            <a:off x="7579172" y="4885860"/>
            <a:ext cx="1584325" cy="36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sr-Latn-RS" altLang="en-US" dirty="0">
                <a:solidFill>
                  <a:srgbClr val="0089A9"/>
                </a:solidFill>
                <a:cs typeface="Arial" charset="0"/>
              </a:rPr>
              <a:t>Drugi doktori</a:t>
            </a:r>
            <a:endParaRPr lang="en-US" altLang="en-US" dirty="0">
              <a:solidFill>
                <a:srgbClr val="0089A9"/>
              </a:solidFill>
              <a:cs typeface="Arial" charset="0"/>
            </a:endParaRPr>
          </a:p>
        </p:txBody>
      </p:sp>
      <p:sp>
        <p:nvSpPr>
          <p:cNvPr id="65" name="Text Box 25"/>
          <p:cNvSpPr txBox="1">
            <a:spLocks noChangeArrowheads="1"/>
          </p:cNvSpPr>
          <p:nvPr/>
        </p:nvSpPr>
        <p:spPr bwMode="auto">
          <a:xfrm>
            <a:off x="6192559" y="2875746"/>
            <a:ext cx="970241" cy="52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sr-Latn-RS" altLang="en-US" sz="1400" i="1" dirty="0">
                <a:cs typeface="Arial" charset="0"/>
              </a:rPr>
              <a:t>Slike i izveštaji</a:t>
            </a:r>
            <a:endParaRPr lang="en-GB" altLang="en-US" sz="1400" i="1" dirty="0">
              <a:cs typeface="Arial" charset="0"/>
            </a:endParaRPr>
          </a:p>
        </p:txBody>
      </p:sp>
      <p:sp>
        <p:nvSpPr>
          <p:cNvPr id="66" name="Text Box 25"/>
          <p:cNvSpPr txBox="1">
            <a:spLocks noChangeArrowheads="1"/>
          </p:cNvSpPr>
          <p:nvPr/>
        </p:nvSpPr>
        <p:spPr bwMode="auto">
          <a:xfrm>
            <a:off x="4897258" y="2632832"/>
            <a:ext cx="970241" cy="523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5" rIns="91429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sr-Latn-RS" altLang="en-US" sz="1400" i="1" dirty="0">
                <a:cs typeface="Arial" charset="0"/>
              </a:rPr>
              <a:t>Slike i izveštaji</a:t>
            </a:r>
            <a:endParaRPr lang="en-GB" altLang="en-US" sz="1400" i="1" dirty="0">
              <a:cs typeface="Arial" charset="0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457200" y="152400"/>
            <a:ext cx="8229600" cy="612304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Dijagnostički radni proces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AutoShape 47"/>
          <p:cNvSpPr>
            <a:spLocks noChangeArrowheads="1"/>
          </p:cNvSpPr>
          <p:nvPr/>
        </p:nvSpPr>
        <p:spPr bwMode="auto">
          <a:xfrm rot="13575529" flipH="1" flipV="1">
            <a:off x="444541" y="2326863"/>
            <a:ext cx="1485467" cy="680776"/>
          </a:xfrm>
          <a:custGeom>
            <a:avLst/>
            <a:gdLst>
              <a:gd name="T0" fmla="*/ 91756089 w 21600"/>
              <a:gd name="T1" fmla="*/ 0 h 21600"/>
              <a:gd name="T2" fmla="*/ 0 w 21600"/>
              <a:gd name="T3" fmla="*/ 13106930 h 21600"/>
              <a:gd name="T4" fmla="*/ 91756089 w 21600"/>
              <a:gd name="T5" fmla="*/ 26213825 h 21600"/>
              <a:gd name="T6" fmla="*/ 122341452 w 21600"/>
              <a:gd name="T7" fmla="*/ 1310693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sr-Latn-RS" dirty="0">
                <a:latin typeface="Calibri" panose="020F0502020204030204" pitchFamily="34" charset="0"/>
                <a:cs typeface="Calibri" panose="020F0502020204030204" pitchFamily="34" charset="0"/>
              </a:rPr>
              <a:t>Zahtevi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00213" y="1019720"/>
            <a:ext cx="1436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600" dirty="0"/>
              <a:t>Bolnički </a:t>
            </a:r>
            <a:r>
              <a:rPr lang="en-GB" sz="1600" dirty="0"/>
              <a:t>Informa</a:t>
            </a:r>
            <a:r>
              <a:rPr lang="sr-Latn-RS" sz="1600" dirty="0"/>
              <a:t>c</a:t>
            </a:r>
            <a:r>
              <a:rPr lang="en-GB" sz="1600" dirty="0"/>
              <a:t>io</a:t>
            </a:r>
            <a:r>
              <a:rPr lang="sr-Latn-RS" sz="1600" dirty="0"/>
              <a:t>ni</a:t>
            </a:r>
            <a:r>
              <a:rPr lang="en-GB" sz="1600" dirty="0"/>
              <a:t> S</a:t>
            </a:r>
            <a:r>
              <a:rPr lang="sr-Latn-RS" sz="1600" dirty="0"/>
              <a:t>i</a:t>
            </a:r>
            <a:r>
              <a:rPr lang="en-GB" sz="1600" dirty="0"/>
              <a:t>stem</a:t>
            </a:r>
          </a:p>
        </p:txBody>
      </p:sp>
      <p:pic>
        <p:nvPicPr>
          <p:cNvPr id="13334" name="Picture 22" descr="MCj04041750000[1]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76" y="5359957"/>
            <a:ext cx="1325562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742D05BD-D637-49AA-1AD6-1562F6060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94876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6CC4391-5BA4-0CA8-2986-0AD319A77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BB3509-1918-4C19-948F-78272E5F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Radni i poslovni proces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D63A42-0356-42DC-8468-684D69557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9" y="2983505"/>
            <a:ext cx="9159491" cy="3469831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414951-FA60-447F-BE74-925D50D04625}"/>
              </a:ext>
            </a:extLst>
          </p:cNvPr>
          <p:cNvSpPr txBox="1">
            <a:spLocks/>
          </p:cNvSpPr>
          <p:nvPr/>
        </p:nvSpPr>
        <p:spPr bwMode="auto">
          <a:xfrm>
            <a:off x="457200" y="1412775"/>
            <a:ext cx="8229600" cy="194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GB" kern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F97FC48-A252-025A-09A1-4D6B390E2D9D}"/>
              </a:ext>
            </a:extLst>
          </p:cNvPr>
          <p:cNvSpPr txBox="1">
            <a:spLocks/>
          </p:cNvSpPr>
          <p:nvPr/>
        </p:nvSpPr>
        <p:spPr>
          <a:xfrm>
            <a:off x="1403648" y="431720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B40FE-0B8C-AA10-F2A1-4F346926F9A3}"/>
              </a:ext>
            </a:extLst>
          </p:cNvPr>
          <p:cNvSpPr txBox="1">
            <a:spLocks/>
          </p:cNvSpPr>
          <p:nvPr/>
        </p:nvSpPr>
        <p:spPr>
          <a:xfrm>
            <a:off x="714375" y="147355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 err="1"/>
              <a:t>Realni</a:t>
            </a:r>
            <a:r>
              <a:rPr lang="en-GB" sz="2400" dirty="0"/>
              <a:t> </a:t>
            </a:r>
            <a:r>
              <a:rPr lang="en-GB" sz="2400" dirty="0" err="1"/>
              <a:t>radni</a:t>
            </a:r>
            <a:r>
              <a:rPr lang="en-GB" sz="2400" dirty="0"/>
              <a:t> </a:t>
            </a:r>
            <a:r>
              <a:rPr lang="en-GB" sz="2400" dirty="0" err="1"/>
              <a:t>proces</a:t>
            </a:r>
            <a:r>
              <a:rPr lang="en-GB" sz="2400" dirty="0"/>
              <a:t> </a:t>
            </a:r>
            <a:r>
              <a:rPr lang="en-GB" sz="2400" dirty="0" err="1"/>
              <a:t>uključuje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administrativne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poslovne</a:t>
            </a:r>
            <a:r>
              <a:rPr lang="en-GB" sz="2400" dirty="0"/>
              <a:t> </a:t>
            </a:r>
            <a:r>
              <a:rPr lang="en-GB" sz="2400" dirty="0" err="1"/>
              <a:t>korake</a:t>
            </a:r>
            <a:endParaRPr lang="en-GB" sz="2400" dirty="0"/>
          </a:p>
          <a:p>
            <a:r>
              <a:rPr lang="en-GB" sz="2400" dirty="0" err="1"/>
              <a:t>Ponuđačima</a:t>
            </a:r>
            <a:r>
              <a:rPr lang="en-GB" sz="2400" dirty="0"/>
              <a:t> </a:t>
            </a:r>
            <a:r>
              <a:rPr lang="en-GB" sz="2400" dirty="0" err="1"/>
              <a:t>dijagnostičkih</a:t>
            </a:r>
            <a:r>
              <a:rPr lang="en-GB" sz="2400" dirty="0"/>
              <a:t> </a:t>
            </a:r>
            <a:r>
              <a:rPr lang="en-GB" sz="2400" dirty="0" err="1"/>
              <a:t>usluga</a:t>
            </a:r>
            <a:r>
              <a:rPr lang="en-GB" sz="2400" dirty="0"/>
              <a:t> </a:t>
            </a:r>
            <a:r>
              <a:rPr lang="en-GB" sz="2400" dirty="0" err="1"/>
              <a:t>nekad</a:t>
            </a:r>
            <a:r>
              <a:rPr lang="en-GB" sz="2400" dirty="0"/>
              <a:t> </a:t>
            </a:r>
            <a:r>
              <a:rPr lang="en-GB" sz="2400" dirty="0" err="1"/>
              <a:t>bitniji</a:t>
            </a:r>
            <a:r>
              <a:rPr lang="en-GB" sz="2400" dirty="0"/>
              <a:t> od </a:t>
            </a:r>
            <a:r>
              <a:rPr lang="en-GB" sz="2400" dirty="0" err="1"/>
              <a:t>medicinskih</a:t>
            </a:r>
            <a:r>
              <a:rPr lang="en-GB" sz="2400" dirty="0"/>
              <a:t> (</a:t>
            </a:r>
            <a:r>
              <a:rPr lang="en-GB" sz="2400" dirty="0" err="1"/>
              <a:t>npr</a:t>
            </a:r>
            <a:r>
              <a:rPr lang="en-GB" sz="2400" dirty="0"/>
              <a:t>. u SAD)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99061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5FA7F-D82F-44CC-9917-2EC76484A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Alati dijagnostičkog procesa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9DFFB-046D-4311-AFD0-4036D225A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6792"/>
            <a:ext cx="7886700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Radni proces dijagnostike se odvija na nizu tehnoloških platformi i alata za različite funkcije u procesu:</a:t>
            </a:r>
          </a:p>
          <a:p>
            <a:pPr lvl="1"/>
            <a:r>
              <a:rPr lang="sr-Latn-RS" sz="2000" dirty="0"/>
              <a:t>Radiološki informacioni sistemi</a:t>
            </a:r>
          </a:p>
          <a:p>
            <a:pPr lvl="1"/>
            <a:r>
              <a:rPr lang="sr-Latn-RS" sz="2000" dirty="0"/>
              <a:t>PACS arhive</a:t>
            </a:r>
          </a:p>
          <a:p>
            <a:pPr lvl="1"/>
            <a:r>
              <a:rPr lang="sr-Latn-RS" sz="2000" dirty="0"/>
              <a:t>Uređaji za snimanje</a:t>
            </a:r>
          </a:p>
          <a:p>
            <a:pPr lvl="1"/>
            <a:r>
              <a:rPr lang="sr-Latn-RS" sz="2000" dirty="0"/>
              <a:t>Dijagnostičke radne stanice</a:t>
            </a:r>
          </a:p>
          <a:p>
            <a:pPr lvl="1"/>
            <a:r>
              <a:rPr lang="sr-Latn-RS" sz="2000" dirty="0">
                <a:solidFill>
                  <a:schemeClr val="bg1">
                    <a:lumMod val="65000"/>
                  </a:schemeClr>
                </a:solidFill>
              </a:rPr>
              <a:t>Štampači trajnih medija (CD, film ...)</a:t>
            </a:r>
          </a:p>
          <a:p>
            <a:endParaRPr lang="en-GB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0C21C8-3633-4FAA-B30C-4B9E55A6D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4100848"/>
            <a:ext cx="4320480" cy="248027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FAFA736-86D5-466E-A17C-0ED15F102E8E}"/>
              </a:ext>
            </a:extLst>
          </p:cNvPr>
          <p:cNvGrpSpPr/>
          <p:nvPr/>
        </p:nvGrpSpPr>
        <p:grpSpPr>
          <a:xfrm>
            <a:off x="4375014" y="4419635"/>
            <a:ext cx="4497379" cy="2465749"/>
            <a:chOff x="4375014" y="4179835"/>
            <a:chExt cx="4497379" cy="246574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1F54BC2-55AF-4666-B80F-A0A3941AED13}"/>
                </a:ext>
              </a:extLst>
            </p:cNvPr>
            <p:cNvSpPr/>
            <p:nvPr/>
          </p:nvSpPr>
          <p:spPr>
            <a:xfrm rot="2305213">
              <a:off x="4375014" y="4179835"/>
              <a:ext cx="1694405" cy="246574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339489-1C27-4EE4-B221-D530E804F50C}"/>
                </a:ext>
              </a:extLst>
            </p:cNvPr>
            <p:cNvSpPr txBox="1"/>
            <p:nvPr/>
          </p:nvSpPr>
          <p:spPr>
            <a:xfrm>
              <a:off x="6496129" y="4709695"/>
              <a:ext cx="237626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R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Automatizacija ov</a:t>
              </a:r>
              <a:r>
                <a:rPr lang="en-US" sz="2000" dirty="0" err="1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ih</a:t>
              </a:r>
              <a:r>
                <a:rPr lang="sr-Latn-RS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koraka je naš posao</a:t>
              </a:r>
              <a:endParaRPr lang="en-GB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964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altLang="en-US" dirty="0"/>
              <a:t>Analiza medicinske slike 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91394"/>
            <a:ext cx="8229600" cy="4933950"/>
          </a:xfrm>
        </p:spPr>
        <p:txBody>
          <a:bodyPr/>
          <a:lstStyle/>
          <a:p>
            <a:pPr eaLnBrk="1" hangingPunct="1"/>
            <a:r>
              <a:rPr lang="sr-Latn-CS" altLang="en-US" dirty="0"/>
              <a:t>Engl. </a:t>
            </a:r>
            <a:r>
              <a:rPr lang="sr-Latn-CS" altLang="en-US" i="1" dirty="0"/>
              <a:t>Medical image analysis</a:t>
            </a:r>
            <a:endParaRPr lang="sr-Latn-CS" altLang="en-US" dirty="0"/>
          </a:p>
          <a:p>
            <a:pPr eaLnBrk="1" hangingPunct="1"/>
            <a:r>
              <a:rPr lang="sr-Latn-CS" altLang="en-US" dirty="0"/>
              <a:t>Skup svih tehnika/algoritama koji na osnovu medicinske slike određuju neki podatak i/ili donose neki zaključak</a:t>
            </a:r>
            <a:endParaRPr lang="en-GB" altLang="en-US" dirty="0"/>
          </a:p>
        </p:txBody>
      </p:sp>
      <p:pic>
        <p:nvPicPr>
          <p:cNvPr id="20485" name="Picture 4" descr="1565_norm_a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067175"/>
            <a:ext cx="180975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5" descr="1497_norm_a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789363"/>
            <a:ext cx="180975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6" name="brain_bits_mode1_c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789363"/>
            <a:ext cx="3240088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7" descr="1497_norm_an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090" y="3563714"/>
            <a:ext cx="180975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AutoShape 8"/>
          <p:cNvSpPr>
            <a:spLocks noChangeArrowheads="1"/>
          </p:cNvSpPr>
          <p:nvPr/>
        </p:nvSpPr>
        <p:spPr bwMode="auto">
          <a:xfrm>
            <a:off x="2916238" y="4365625"/>
            <a:ext cx="2447925" cy="1511300"/>
          </a:xfrm>
          <a:prstGeom prst="rightArrow">
            <a:avLst>
              <a:gd name="adj1" fmla="val 50000"/>
              <a:gd name="adj2" fmla="val 4049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 err="1"/>
              <a:t>Automatsko</a:t>
            </a:r>
            <a:endParaRPr lang="en-GB" altLang="en-US" sz="1800" dirty="0"/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 err="1"/>
              <a:t>Modeliranje</a:t>
            </a:r>
            <a:endParaRPr lang="en-GB" altLang="en-US" sz="1800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9FFCEF6-D642-405E-9C56-2887D580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4" fill="hold"/>
                                        <p:tgtEl>
                                          <p:spTgt spid="92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216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2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2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16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44624"/>
            <a:ext cx="7886700" cy="1017639"/>
          </a:xfrm>
        </p:spPr>
        <p:txBody>
          <a:bodyPr/>
          <a:lstStyle/>
          <a:p>
            <a:pPr eaLnBrk="1" hangingPunct="1"/>
            <a:r>
              <a:rPr lang="sr-Latn-CS" altLang="en-US" dirty="0"/>
              <a:t>Medicinska slike za analizu</a:t>
            </a:r>
            <a:endParaRPr lang="en-GB" altLang="en-US" dirty="0"/>
          </a:p>
        </p:txBody>
      </p:sp>
      <p:pic>
        <p:nvPicPr>
          <p:cNvPr id="9220" name="Picture 4" descr="Dual_energy_artifac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113" y="876300"/>
            <a:ext cx="2747962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zeludac_obradjen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906838"/>
            <a:ext cx="2303463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 descr="PET-C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873125"/>
            <a:ext cx="5832475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7" descr="Cone-beam-breast-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963" y="3609975"/>
            <a:ext cx="3095625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9" descr="ultra_heart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933825"/>
            <a:ext cx="24130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5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644900"/>
            <a:ext cx="1731963" cy="117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E678BA34-0FC9-4940-BD33-D42D55DA1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225497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126751"/>
            <a:ext cx="7886700" cy="853977"/>
          </a:xfrm>
        </p:spPr>
        <p:txBody>
          <a:bodyPr/>
          <a:lstStyle/>
          <a:p>
            <a:pPr eaLnBrk="1" hangingPunct="1"/>
            <a:r>
              <a:rPr lang="sr-Latn-CS" altLang="en-US" dirty="0"/>
              <a:t>Šta nisu medicinske slike za analizu</a:t>
            </a:r>
            <a:endParaRPr lang="en-GB" altLang="en-US" dirty="0"/>
          </a:p>
        </p:txBody>
      </p:sp>
      <p:pic>
        <p:nvPicPr>
          <p:cNvPr id="10243" name="Picture 10" descr="gefaes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75" y="3789363"/>
            <a:ext cx="32115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4" descr="index3-DImageWe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25538"/>
            <a:ext cx="2638425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5" descr="doc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052513"/>
            <a:ext cx="34925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6" descr="image-4d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1052513"/>
            <a:ext cx="2197100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9" descr="4d_angio_fu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3500438"/>
            <a:ext cx="2808287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3" descr="templating_dem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573463"/>
            <a:ext cx="285750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6EDC540-97B4-4495-A1D4-C24FED82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631414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4700"/>
              <a:t>Modaliteti snimanja</a:t>
            </a:r>
            <a:endParaRPr lang="en-GB" altLang="en-US" sz="4700"/>
          </a:p>
        </p:txBody>
      </p:sp>
      <p:sp>
        <p:nvSpPr>
          <p:cNvPr id="1025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8650" y="1929384"/>
            <a:ext cx="7886700" cy="4700652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altLang="en-US" sz="2400" dirty="0"/>
              <a:t>Različiti uređaji za snimanje ljudskog tela</a:t>
            </a:r>
            <a:endParaRPr lang="en-GB" altLang="en-US" sz="2400" dirty="0"/>
          </a:p>
          <a:p>
            <a:pPr eaLnBrk="1" hangingPunct="1"/>
            <a:r>
              <a:rPr lang="sr-Latn-CS" altLang="en-US" sz="2400" dirty="0"/>
              <a:t>Širok spektar tehnologija primenjen u medicinskom snimanju:</a:t>
            </a:r>
          </a:p>
          <a:p>
            <a:pPr lvl="1" eaLnBrk="1" hangingPunct="1"/>
            <a:r>
              <a:rPr lang="sr-Latn-CS" altLang="en-US" sz="2400" dirty="0"/>
              <a:t>Magnetna rezonanca (MR)</a:t>
            </a:r>
          </a:p>
          <a:p>
            <a:pPr lvl="1" eaLnBrk="1" hangingPunct="1"/>
            <a:r>
              <a:rPr lang="sr-Latn-CS" altLang="en-US" sz="2400" dirty="0"/>
              <a:t>Rendgenski modaliteti</a:t>
            </a:r>
          </a:p>
          <a:p>
            <a:pPr lvl="2" eaLnBrk="1" hangingPunct="1"/>
            <a:r>
              <a:rPr lang="sr-Latn-CS" altLang="en-US" sz="2400" dirty="0"/>
              <a:t>Kompjuterizovana tomografija (CT)</a:t>
            </a:r>
          </a:p>
          <a:p>
            <a:pPr lvl="2" eaLnBrk="1" hangingPunct="1"/>
            <a:r>
              <a:rPr lang="sr-Latn-CS" altLang="en-US" sz="2400" dirty="0"/>
              <a:t>Angiografija</a:t>
            </a:r>
          </a:p>
          <a:p>
            <a:pPr lvl="2" eaLnBrk="1" hangingPunct="1"/>
            <a:r>
              <a:rPr lang="sr-Latn-CS" altLang="en-US" sz="2400" dirty="0"/>
              <a:t>Digitalna radiografija i mamografija</a:t>
            </a:r>
          </a:p>
          <a:p>
            <a:pPr lvl="2" eaLnBrk="1" hangingPunct="1"/>
            <a:r>
              <a:rPr lang="sr-Latn-CS" altLang="en-US" sz="2400" dirty="0"/>
              <a:t>Digitalna fluoroskopija</a:t>
            </a:r>
          </a:p>
          <a:p>
            <a:pPr lvl="1" eaLnBrk="1" hangingPunct="1"/>
            <a:r>
              <a:rPr lang="sr-Latn-CS" altLang="en-US" sz="2400" dirty="0"/>
              <a:t>Ultrazvuk</a:t>
            </a:r>
          </a:p>
          <a:p>
            <a:pPr lvl="1" eaLnBrk="1" hangingPunct="1"/>
            <a:r>
              <a:rPr lang="sr-Latn-CS" altLang="en-US" sz="2400" dirty="0"/>
              <a:t>Pozitronska emisiona tomografija (PET)</a:t>
            </a:r>
          </a:p>
          <a:p>
            <a:pPr lvl="1" eaLnBrk="1" hangingPunct="1"/>
            <a:r>
              <a:rPr lang="sr-Latn-CS" altLang="en-US" sz="2400" dirty="0"/>
              <a:t>Endoskopije</a:t>
            </a:r>
          </a:p>
          <a:p>
            <a:pPr lvl="1" eaLnBrk="1" hangingPunct="1"/>
            <a:endParaRPr lang="en-GB" altLang="en-US" sz="2400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8920FF1-2046-77D5-9316-86987D99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Magnetna Rezonanca</a:t>
            </a:r>
            <a:endParaRPr lang="en-GB" altLang="en-US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8650" y="1412776"/>
            <a:ext cx="7886700" cy="4351338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Modalitet namenjen snimanju mekih tkiva u telu</a:t>
            </a:r>
          </a:p>
          <a:p>
            <a:pPr eaLnBrk="1" hangingPunct="1"/>
            <a:r>
              <a:rPr lang="sr-Latn-CS" altLang="en-US" sz="2400" dirty="0"/>
              <a:t>Formira 3D sliku interne strukture tela na osnovu relaksacije indukovanog magnetnog polja atoma vodonika</a:t>
            </a:r>
          </a:p>
        </p:txBody>
      </p:sp>
      <p:pic>
        <p:nvPicPr>
          <p:cNvPr id="11269" name="Picture 4" descr="Structur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964" y="2614612"/>
            <a:ext cx="3878263" cy="387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524250"/>
            <a:ext cx="37147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4E70846-0600-4795-89F1-6800E8EFA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59832" y="6453336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Magnetna rezonanca (2)</a:t>
            </a:r>
            <a:endParaRPr lang="en-GB" altLang="en-US"/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2"/>
            <a:ext cx="8291513" cy="4824958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Proizvodi više različitih tipova snimaka na osnovu sekvence polja</a:t>
            </a:r>
          </a:p>
          <a:p>
            <a:pPr eaLnBrk="1" hangingPunct="1"/>
            <a:r>
              <a:rPr lang="sr-Latn-CS" altLang="en-US" sz="2400" dirty="0"/>
              <a:t>Koristi se najviše za otkrivanje tumora i unutrašnjih rana</a:t>
            </a:r>
          </a:p>
          <a:p>
            <a:pPr eaLnBrk="1" hangingPunct="1"/>
            <a:r>
              <a:rPr lang="sr-Latn-CS" altLang="en-US" sz="2400" dirty="0"/>
              <a:t>Mekih tkiva kičme, kolena ...</a:t>
            </a:r>
          </a:p>
          <a:p>
            <a:pPr eaLnBrk="1" hangingPunct="1"/>
            <a:r>
              <a:rPr lang="sr-Latn-CS" altLang="en-US" sz="2400" dirty="0"/>
              <a:t>Ograničenja su rezolucija i odnos signal-šum</a:t>
            </a:r>
          </a:p>
          <a:p>
            <a:pPr eaLnBrk="1" hangingPunct="1"/>
            <a:r>
              <a:rPr lang="sr-Latn-CS" altLang="en-US" sz="2400" dirty="0"/>
              <a:t>Uređaj veliki, komfor mali, pregledi dugi</a:t>
            </a:r>
          </a:p>
          <a:p>
            <a:pPr eaLnBrk="1" hangingPunct="1">
              <a:buFont typeface="Wingdings" pitchFamily="2" charset="2"/>
              <a:buNone/>
            </a:pPr>
            <a:endParaRPr lang="en-GB" altLang="en-US" sz="2400" dirty="0"/>
          </a:p>
        </p:txBody>
      </p:sp>
      <p:pic>
        <p:nvPicPr>
          <p:cNvPr id="12293" name="Picture 4" descr="Intracranial_toxoplasmosis_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150" y="3954463"/>
            <a:ext cx="2447925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5" descr="Intracranial_toxoplasmosis_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954463"/>
            <a:ext cx="2447925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6" descr="189px-Intracranial_toxoplasmosis_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954463"/>
            <a:ext cx="2447925" cy="23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7" descr="Intracranial_toxoplasmosis_0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954463"/>
            <a:ext cx="2447925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02AFC22-BE39-410D-85DE-7148AA574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Ko smo mi</a:t>
            </a:r>
            <a:endParaRPr lang="en-GB" altLang="en-U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Vladimir Petrović</a:t>
            </a:r>
          </a:p>
          <a:p>
            <a:pPr lvl="1" eaLnBrk="1" hangingPunct="1"/>
            <a:r>
              <a:rPr lang="en-GB" altLang="en-US" dirty="0" err="1"/>
              <a:t>Fakultet</a:t>
            </a:r>
            <a:r>
              <a:rPr lang="en-GB" altLang="en-US" dirty="0"/>
              <a:t> </a:t>
            </a:r>
            <a:r>
              <a:rPr lang="en-GB" altLang="en-US" dirty="0" err="1"/>
              <a:t>tehni</a:t>
            </a:r>
            <a:r>
              <a:rPr lang="sr-Latn-CS" altLang="en-US" dirty="0"/>
              <a:t>čkih nauka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sr-Latn-CS" altLang="en-US" dirty="0"/>
              <a:t>	Katedra za telekomunikacije i obradu signala</a:t>
            </a:r>
            <a:endParaRPr lang="en-GB" altLang="en-US" dirty="0"/>
          </a:p>
          <a:p>
            <a:pPr lvl="1" eaLnBrk="1" hangingPunct="1"/>
            <a:r>
              <a:rPr lang="sr-Latn-CS" altLang="en-US" dirty="0"/>
              <a:t>Visaris d.o.o., Beograd</a:t>
            </a:r>
          </a:p>
          <a:p>
            <a:pPr lvl="1" eaLnBrk="1" hangingPunct="1">
              <a:buFont typeface="Wingdings" pitchFamily="2" charset="2"/>
              <a:buNone/>
            </a:pPr>
            <a:endParaRPr lang="sr-Latn-CS" altLang="en-US" dirty="0"/>
          </a:p>
          <a:p>
            <a:pPr eaLnBrk="1" hangingPunct="1"/>
            <a:r>
              <a:rPr lang="sr-Latn-RS" altLang="en-US" dirty="0"/>
              <a:t>Nebojša Božanić</a:t>
            </a:r>
            <a:endParaRPr lang="sr-Latn-CS" altLang="en-US" dirty="0"/>
          </a:p>
          <a:p>
            <a:pPr lvl="1" eaLnBrk="1" hangingPunct="1"/>
            <a:r>
              <a:rPr lang="en-GB" altLang="en-US" dirty="0" err="1"/>
              <a:t>Fakultet</a:t>
            </a:r>
            <a:r>
              <a:rPr lang="en-GB" altLang="en-US" dirty="0"/>
              <a:t> </a:t>
            </a:r>
            <a:r>
              <a:rPr lang="en-GB" altLang="en-US" dirty="0" err="1"/>
              <a:t>tehni</a:t>
            </a:r>
            <a:r>
              <a:rPr lang="sr-Latn-CS" altLang="en-US" dirty="0"/>
              <a:t>čkih nauka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sr-Latn-CS" altLang="en-US" dirty="0"/>
              <a:t>	Katedra za telekomunikacije i obradu signala</a:t>
            </a:r>
          </a:p>
          <a:p>
            <a:pPr eaLnBrk="1" hangingPunct="1"/>
            <a:endParaRPr lang="en-GB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F26B6-2453-410C-BD47-0F639B9D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Kompjuterizovana tomografija (CT)</a:t>
            </a:r>
            <a:endParaRPr lang="en-GB" alt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784"/>
            <a:ext cx="8229600" cy="4752057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3D snimci tela tomografske rekonstrukcije iz 1D X-zraka</a:t>
            </a:r>
          </a:p>
          <a:p>
            <a:pPr eaLnBrk="1" hangingPunct="1"/>
            <a:r>
              <a:rPr lang="sr-Latn-CS" altLang="en-US" sz="2400" dirty="0"/>
              <a:t>Meri propustljivost tkiva za X-zrake</a:t>
            </a:r>
          </a:p>
          <a:p>
            <a:pPr eaLnBrk="1" hangingPunct="1"/>
            <a:r>
              <a:rPr lang="sr-Latn-CS" altLang="en-US" sz="2400" dirty="0"/>
              <a:t>Prikazuje gustinu tkiva u svakom elementu (vokselu)</a:t>
            </a:r>
            <a:endParaRPr lang="en-GB" altLang="en-US" sz="2400" dirty="0"/>
          </a:p>
        </p:txBody>
      </p:sp>
      <p:pic>
        <p:nvPicPr>
          <p:cNvPr id="2" name="Picture 2" descr="Image result for CT image">
            <a:extLst>
              <a:ext uri="{FF2B5EF4-FFF2-40B4-BE49-F238E27FC236}">
                <a16:creationId xmlns:a16="http://schemas.microsoft.com/office/drawing/2014/main" id="{5ABD0670-CAD0-47AD-B30E-7730E6B18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786210"/>
            <a:ext cx="550545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CT image">
            <a:extLst>
              <a:ext uri="{FF2B5EF4-FFF2-40B4-BE49-F238E27FC236}">
                <a16:creationId xmlns:a16="http://schemas.microsoft.com/office/drawing/2014/main" id="{DDE98CB4-7BE4-4EAE-96BF-45838D25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786210"/>
            <a:ext cx="2933700" cy="366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60969B1-0FE9-401F-9363-E87AC2D49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CS" altLang="en-US" dirty="0"/>
              <a:t>Kompjuterizovana tomografija (CT)</a:t>
            </a:r>
            <a:endParaRPr lang="en-GB" altLang="en-U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556792"/>
            <a:ext cx="8229600" cy="4536033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altLang="en-US" sz="2400" dirty="0"/>
              <a:t>Kao svi rendgen </a:t>
            </a:r>
            <a:r>
              <a:rPr lang="en-GB" altLang="en-US" sz="2400" dirty="0" err="1"/>
              <a:t>modalit</a:t>
            </a:r>
            <a:r>
              <a:rPr lang="sr-Latn-RS" altLang="en-US" sz="2400" dirty="0"/>
              <a:t>et</a:t>
            </a:r>
            <a:r>
              <a:rPr lang="en-GB" altLang="en-US" sz="2400" dirty="0" err="1"/>
              <a:t>i</a:t>
            </a:r>
            <a:r>
              <a:rPr lang="sr-Latn-RS" altLang="en-US" sz="2400" dirty="0"/>
              <a:t>, najbolje prikazuje koštane strukture</a:t>
            </a:r>
            <a:endParaRPr lang="en-GB" altLang="en-US" sz="2400" dirty="0"/>
          </a:p>
          <a:p>
            <a:pPr eaLnBrk="1" hangingPunct="1"/>
            <a:r>
              <a:rPr lang="sr-Latn-RS" altLang="en-US" sz="2400" dirty="0"/>
              <a:t>Pregledi su brzi i dobre rezolucije</a:t>
            </a:r>
            <a:r>
              <a:rPr lang="en-GB" altLang="en-US" sz="2400" dirty="0"/>
              <a:t>, </a:t>
            </a:r>
            <a:r>
              <a:rPr lang="sr-Latn-RS" altLang="en-US" sz="2400" dirty="0"/>
              <a:t>ali uključuju zračenje</a:t>
            </a:r>
            <a:endParaRPr lang="en-GB" altLang="en-US" sz="2400" dirty="0"/>
          </a:p>
        </p:txBody>
      </p:sp>
      <p:pic>
        <p:nvPicPr>
          <p:cNvPr id="3076" name="Picture 4" descr="Image result for CT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45011"/>
            <a:ext cx="4176464" cy="417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T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97325"/>
            <a:ext cx="35814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17A5F3C-B31F-49AD-9593-9B7EB71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sz="3200" dirty="0"/>
              <a:t>Digitalna radiografija (DR)</a:t>
            </a:r>
            <a:endParaRPr lang="en-GB" altLang="en-US" sz="3200" dirty="0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784"/>
            <a:ext cx="5266928" cy="5078412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Klasično rendgen snimanje</a:t>
            </a:r>
          </a:p>
          <a:p>
            <a:pPr eaLnBrk="1" hangingPunct="1"/>
            <a:r>
              <a:rPr lang="sr-Latn-CS" altLang="en-US" sz="2400" dirty="0"/>
              <a:t>Umesto filma digitalni snimci</a:t>
            </a:r>
          </a:p>
          <a:p>
            <a:pPr eaLnBrk="1" hangingPunct="1"/>
            <a:r>
              <a:rPr lang="sr-Latn-CS" altLang="en-US" sz="2400" dirty="0"/>
              <a:t>Snimak je projekcija anatomije na ravan (detektora) iza nje</a:t>
            </a:r>
          </a:p>
          <a:p>
            <a:r>
              <a:rPr lang="sr-Latn-RS" sz="2400" dirty="0"/>
              <a:t>Većina svih medicinskih uređaja koji rade </a:t>
            </a:r>
            <a:r>
              <a:rPr lang="en-GB" sz="2400" dirty="0"/>
              <a:t>60% </a:t>
            </a:r>
            <a:r>
              <a:rPr lang="sr-Latn-RS" sz="2400" dirty="0"/>
              <a:t>svih </a:t>
            </a:r>
            <a:r>
              <a:rPr lang="en-GB" sz="2400" dirty="0"/>
              <a:t>imaging </a:t>
            </a:r>
            <a:r>
              <a:rPr lang="sr-Latn-RS" sz="2400" dirty="0"/>
              <a:t>pregleda</a:t>
            </a:r>
            <a:endParaRPr lang="en-GB" sz="2400" dirty="0"/>
          </a:p>
          <a:p>
            <a:pPr marL="0" indent="0" eaLnBrk="1" hangingPunct="1">
              <a:buNone/>
            </a:pPr>
            <a:endParaRPr lang="en-GB" altLang="en-US" sz="24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5E32C5E-8C18-4F55-9339-98042B9B1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437" y="806980"/>
            <a:ext cx="3038232" cy="52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B6FAF8-E6E9-4BF2-98CE-9FD474E17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958" y="4028306"/>
            <a:ext cx="2655329" cy="2829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6FFEAB5-76F0-4152-9E34-0AA66CEE8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24012"/>
            <a:ext cx="3789595" cy="303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3788-E12B-4C16-9628-475C60FD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Mamografija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88521-B380-4DD0-BE3E-38052347E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>
            <a:normAutofit/>
          </a:bodyPr>
          <a:lstStyle/>
          <a:p>
            <a:r>
              <a:rPr lang="sr-Latn-RS" sz="2400" dirty="0"/>
              <a:t>Specifični vid radiografije (statičkog Rö snimanja)</a:t>
            </a:r>
          </a:p>
          <a:p>
            <a:r>
              <a:rPr lang="sr-Latn-RS" sz="2400" dirty="0"/>
              <a:t>Cilj je isključivo dojka – meko tkivo</a:t>
            </a:r>
          </a:p>
          <a:p>
            <a:r>
              <a:rPr lang="sr-Latn-RS" sz="2400" dirty="0"/>
              <a:t>Radi se sa zracima niže energije kako bi povećali kontrast</a:t>
            </a:r>
          </a:p>
          <a:p>
            <a:r>
              <a:rPr lang="sr-Latn-RS" sz="2400" dirty="0"/>
              <a:t>Obično u grupama po 4, svaka dojka iz dva pravca </a:t>
            </a:r>
            <a:endParaRPr lang="en-GB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CE796C-1066-465C-872F-80D0B0CD5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434344"/>
            <a:ext cx="5904656" cy="33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0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4876-4CC2-4E02-94AF-B69C9801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Mamografski snimci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9E1EF-DCF4-41D4-A8BF-E047C1D75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28799"/>
            <a:ext cx="7886700" cy="4548163"/>
          </a:xfrm>
        </p:spPr>
        <p:txBody>
          <a:bodyPr>
            <a:normAutofit/>
          </a:bodyPr>
          <a:lstStyle/>
          <a:p>
            <a:r>
              <a:rPr lang="sr-Latn-RS" sz="2400" dirty="0"/>
              <a:t>Sliče ostalim Rö snimcima – odražavaju gustinu tkiva</a:t>
            </a:r>
          </a:p>
          <a:p>
            <a:r>
              <a:rPr lang="sr-Latn-RS" sz="2400" dirty="0"/>
              <a:t>Prikazuju se u isto negativu</a:t>
            </a:r>
            <a:endParaRPr lang="en-GB" sz="2400" dirty="0"/>
          </a:p>
          <a:p>
            <a:r>
              <a:rPr lang="sr-Latn-RS" sz="2400" dirty="0"/>
              <a:t>Iako prilično homogena, ima mnogo mogućih struktura dojke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AB842D-96C5-4A6F-BAB4-F644969C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963238"/>
            <a:ext cx="8301458" cy="39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59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Fluoroskopija</a:t>
            </a:r>
            <a:endParaRPr lang="en-GB" altLang="en-US" dirty="0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1439973"/>
            <a:ext cx="3970338" cy="5078412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Dinamičko snimanje telesnih funkcija X-zracima: organa za varenje, disanje ...</a:t>
            </a:r>
          </a:p>
          <a:p>
            <a:pPr eaLnBrk="1" hangingPunct="1"/>
            <a:r>
              <a:rPr lang="sr-Latn-CS" altLang="en-US" sz="2400" dirty="0"/>
              <a:t>Promenljive vremenske rezolucije od par do 30-tak kadrova u sekundi</a:t>
            </a:r>
          </a:p>
          <a:p>
            <a:pPr eaLnBrk="1" hangingPunct="1"/>
            <a:r>
              <a:rPr lang="sr-Latn-CS" altLang="en-US" sz="2400" dirty="0"/>
              <a:t>Niske doze X-zraka i dosta šuma u slikama</a:t>
            </a:r>
          </a:p>
          <a:p>
            <a:pPr eaLnBrk="1" hangingPunct="1"/>
            <a:r>
              <a:rPr lang="sr-Latn-CS" altLang="en-US" sz="2400" dirty="0"/>
              <a:t>Rezultat je dinamička slika: skup pojedinačnih slika u vremenu</a:t>
            </a:r>
            <a:endParaRPr lang="en-GB" altLang="en-US" sz="2400" dirty="0"/>
          </a:p>
        </p:txBody>
      </p:sp>
      <p:pic>
        <p:nvPicPr>
          <p:cNvPr id="94212" name="Luminos_dRF_Durchleuchtung_15PulseproSekunde.wm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1125538"/>
            <a:ext cx="5148262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C3668C1-D81B-4328-8D8F-5761006B9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4" fill="hold"/>
                                        <p:tgtEl>
                                          <p:spTgt spid="94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42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4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42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21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600224"/>
            <a:ext cx="8229600" cy="703262"/>
          </a:xfrm>
        </p:spPr>
        <p:txBody>
          <a:bodyPr/>
          <a:lstStyle/>
          <a:p>
            <a:pPr eaLnBrk="1" hangingPunct="1"/>
            <a:r>
              <a:rPr lang="sr-Latn-CS" altLang="en-US"/>
              <a:t>Angiografija</a:t>
            </a:r>
            <a:endParaRPr lang="en-GB" altLang="en-US"/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7544" y="1374924"/>
            <a:ext cx="8147050" cy="5078412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Dinamičko snimanje kontrasta u krvotoku X-zracima </a:t>
            </a:r>
          </a:p>
          <a:p>
            <a:pPr eaLnBrk="1" hangingPunct="1"/>
            <a:r>
              <a:rPr lang="sr-Latn-CS" altLang="en-US" sz="2400" dirty="0"/>
              <a:t>Dinamički snimci obično velike vremenske rezolucije</a:t>
            </a:r>
          </a:p>
          <a:p>
            <a:r>
              <a:rPr lang="sr-Latn-RS" sz="2400" dirty="0"/>
              <a:t>Uglavnom u hirurgiji za </a:t>
            </a:r>
            <a:r>
              <a:rPr lang="en-GB" sz="2400" dirty="0" err="1"/>
              <a:t>naviga</a:t>
            </a:r>
            <a:r>
              <a:rPr lang="sr-Latn-RS" sz="2400" dirty="0"/>
              <a:t>ciju kroz telo u realnom vremenu</a:t>
            </a:r>
            <a:endParaRPr lang="en-GB" sz="2400" dirty="0"/>
          </a:p>
          <a:p>
            <a:pPr eaLnBrk="1" hangingPunct="1"/>
            <a:endParaRPr lang="en-GB" altLang="en-US" sz="2400" dirty="0"/>
          </a:p>
        </p:txBody>
      </p:sp>
      <p:pic>
        <p:nvPicPr>
          <p:cNvPr id="91140" name="FPD_RSM_PPI1.m1v">
            <a:hlinkClick r:id="" action="ppaction://media"/>
          </p:cNvPr>
          <p:cNvPicPr>
            <a:picLocks noGrp="1" noChangeAspect="1" noChangeArrowheads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2708920"/>
            <a:ext cx="4038600" cy="40386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E607437F-004B-4C7F-8EAF-88F414C71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4" y="3261204"/>
            <a:ext cx="4788197" cy="319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0D18ACD-9A59-4FFE-9E90-24A98930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33" fill="hold"/>
                                        <p:tgtEl>
                                          <p:spTgt spid="91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114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1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11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140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ultrasound device">
            <a:extLst>
              <a:ext uri="{FF2B5EF4-FFF2-40B4-BE49-F238E27FC236}">
                <a16:creationId xmlns:a16="http://schemas.microsoft.com/office/drawing/2014/main" id="{A085A0D7-5530-4841-8ED8-4F67F992B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587" y="4067115"/>
            <a:ext cx="2789237" cy="278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ultrasound device">
            <a:extLst>
              <a:ext uri="{FF2B5EF4-FFF2-40B4-BE49-F238E27FC236}">
                <a16:creationId xmlns:a16="http://schemas.microsoft.com/office/drawing/2014/main" id="{14D7597B-9BE3-44B5-BFA3-053F5EEE0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369" y="5012531"/>
            <a:ext cx="179484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Ultra</a:t>
            </a:r>
            <a:r>
              <a:rPr lang="sr-Latn-RS" altLang="en-US" dirty="0"/>
              <a:t>zvuk</a:t>
            </a:r>
            <a:endParaRPr lang="en-GB" altLang="en-US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518940"/>
            <a:ext cx="4978400" cy="5078412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Meri odbijanje ultrazvučnih talasa</a:t>
            </a:r>
          </a:p>
          <a:p>
            <a:pPr eaLnBrk="1" hangingPunct="1"/>
            <a:r>
              <a:rPr lang="sr-Latn-CS" altLang="en-US" sz="2400" dirty="0"/>
              <a:t>Pravi dinamičku sliku u regularnim intervalima</a:t>
            </a:r>
          </a:p>
          <a:p>
            <a:pPr eaLnBrk="1" hangingPunct="1"/>
            <a:r>
              <a:rPr lang="sr-Latn-CS" altLang="en-US" sz="2400" dirty="0"/>
              <a:t>Proizvodi 2D snimke, modernije mašine imaju i 3D rekonstrukciju</a:t>
            </a:r>
          </a:p>
          <a:p>
            <a:pPr eaLnBrk="1" hangingPunct="1"/>
            <a:r>
              <a:rPr lang="sr-Latn-CS" altLang="en-US" sz="2400" dirty="0"/>
              <a:t>Primena raste značajno zbog sve boljeg kvaliteta snimaka i obrade signala</a:t>
            </a:r>
            <a:endParaRPr lang="en-GB" altLang="en-US" sz="2400" dirty="0"/>
          </a:p>
        </p:txBody>
      </p:sp>
      <p:pic>
        <p:nvPicPr>
          <p:cNvPr id="18437" name="Picture 4" descr="ultra_heart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596" y="3429000"/>
            <a:ext cx="3009900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Zane Ultrasound Film-S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549275"/>
            <a:ext cx="3721100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sz="3200"/>
              <a:t>Pozitronska Emisiona Tomografija - PET</a:t>
            </a:r>
            <a:endParaRPr lang="en-GB" altLang="en-US" sz="3200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6791"/>
            <a:ext cx="5482952" cy="4574133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Poznata još i kao </a:t>
            </a:r>
            <a:r>
              <a:rPr lang="sr-Latn-CS" altLang="en-US" sz="2400" i="1" dirty="0"/>
              <a:t>Gama kamera</a:t>
            </a:r>
          </a:p>
          <a:p>
            <a:pPr eaLnBrk="1" hangingPunct="1"/>
            <a:r>
              <a:rPr lang="sr-Latn-CS" altLang="en-US" sz="2400" dirty="0"/>
              <a:t>Formira 3D sliku na osnovu gama zraka koje emituje radioaktivno kontrastno sredstvo (trejser)</a:t>
            </a:r>
          </a:p>
          <a:p>
            <a:pPr eaLnBrk="1" hangingPunct="1"/>
            <a:r>
              <a:rPr lang="sr-Latn-CS" altLang="en-US" sz="2400" dirty="0"/>
              <a:t>Snimci su niske rezolucije i u prostoru i u kontrastu</a:t>
            </a:r>
            <a:endParaRPr lang="en-GB" altLang="en-US" sz="2400" dirty="0"/>
          </a:p>
          <a:p>
            <a:pPr eaLnBrk="1" hangingPunct="1"/>
            <a:r>
              <a:rPr lang="sr-Latn-RS" altLang="en-US" sz="2400" dirty="0"/>
              <a:t>Kontrastno sredstvo se uzbrizgava u krv</a:t>
            </a:r>
          </a:p>
          <a:p>
            <a:pPr eaLnBrk="1" hangingPunct="1"/>
            <a:r>
              <a:rPr lang="sr-Latn-RS" altLang="en-US" sz="2400" dirty="0"/>
              <a:t>Snimci prikazuju mesta u telu koja su najbolje prokrvljena</a:t>
            </a:r>
          </a:p>
          <a:p>
            <a:pPr lvl="1" eaLnBrk="1" hangingPunct="1"/>
            <a:r>
              <a:rPr lang="sr-Latn-RS" altLang="en-US" sz="2000" dirty="0"/>
              <a:t>Tumori regrutuju lokalni krvotok kako bi rasli</a:t>
            </a:r>
            <a:endParaRPr lang="sr-Latn-CS" altLang="en-US" sz="2000" dirty="0"/>
          </a:p>
          <a:p>
            <a:pPr eaLnBrk="1" hangingPunct="1"/>
            <a:endParaRPr lang="en-GB" alt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75DA3-09AB-4BC1-81AE-8FD79A8A1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56" y="727074"/>
            <a:ext cx="2804016" cy="563573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0A59-349A-4F2C-8AA1-8B866FF4B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PET Snimci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D55FF-15EE-4CD7-9287-56C413B47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2776"/>
            <a:ext cx="7886700" cy="4764187"/>
          </a:xfrm>
        </p:spPr>
        <p:txBody>
          <a:bodyPr>
            <a:normAutofit/>
          </a:bodyPr>
          <a:lstStyle/>
          <a:p>
            <a:r>
              <a:rPr lang="sr-Latn-RS" sz="2400" dirty="0"/>
              <a:t>Sirovi podaci su monohromatski </a:t>
            </a:r>
          </a:p>
          <a:p>
            <a:r>
              <a:rPr lang="sr-Latn-RS" sz="2400" dirty="0"/>
              <a:t>Ali se obično boje nekom mapom boja (</a:t>
            </a:r>
            <a:r>
              <a:rPr lang="sr-Latn-RS" sz="2400" i="1" dirty="0"/>
              <a:t>colour map</a:t>
            </a:r>
            <a:r>
              <a:rPr lang="sr-Latn-RS" sz="2400" dirty="0"/>
              <a:t>)</a:t>
            </a:r>
          </a:p>
          <a:p>
            <a:r>
              <a:rPr lang="sr-Latn-RS" sz="2400" dirty="0"/>
              <a:t>Obično se kombinuju sa drugim, anatomskim modalitetima </a:t>
            </a:r>
            <a:endParaRPr lang="en-GB" sz="2400" dirty="0"/>
          </a:p>
        </p:txBody>
      </p:sp>
      <p:pic>
        <p:nvPicPr>
          <p:cNvPr id="5" name="Picture 4" descr="PET-image">
            <a:extLst>
              <a:ext uri="{FF2B5EF4-FFF2-40B4-BE49-F238E27FC236}">
                <a16:creationId xmlns:a16="http://schemas.microsoft.com/office/drawing/2014/main" id="{00CD19B5-DF87-48C0-9C60-EFCFACBE8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09435"/>
            <a:ext cx="2824643" cy="306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86DC4B-106D-4A37-B3F0-2783564E05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708920"/>
            <a:ext cx="5256584" cy="3911876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8BAAEC0-654F-5438-1975-4C17D0264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92267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20353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Zašto smo ovde</a:t>
            </a:r>
            <a:endParaRPr lang="en-GB" altLang="en-US" dirty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CS" altLang="ja-JP" dirty="0"/>
              <a:t>Da upoznate ...</a:t>
            </a:r>
          </a:p>
          <a:p>
            <a:pPr eaLnBrk="1" hangingPunct="1"/>
            <a:r>
              <a:rPr lang="sr-Latn-CS" altLang="ja-JP" dirty="0"/>
              <a:t>osnovn</a:t>
            </a:r>
            <a:r>
              <a:rPr lang="en-GB" altLang="ja-JP" dirty="0">
                <a:ea typeface="ＭＳ Ｐゴシック" pitchFamily="34" charset="-128"/>
              </a:rPr>
              <a:t>e</a:t>
            </a:r>
            <a:r>
              <a:rPr lang="sr-Latn-CS" altLang="ja-JP" dirty="0"/>
              <a:t> princip</a:t>
            </a:r>
            <a:r>
              <a:rPr lang="en-GB" altLang="ja-JP" dirty="0">
                <a:ea typeface="ＭＳ Ｐゴシック" pitchFamily="34" charset="-128"/>
              </a:rPr>
              <a:t>e</a:t>
            </a:r>
            <a:r>
              <a:rPr lang="sr-Latn-CS" altLang="ja-JP" dirty="0"/>
              <a:t> i izazove analize slike u medicini i zašto je bitna</a:t>
            </a:r>
          </a:p>
          <a:p>
            <a:pPr eaLnBrk="1" hangingPunct="1"/>
            <a:r>
              <a:rPr lang="sr-Latn-CS" altLang="ja-JP" dirty="0"/>
              <a:t>značajne algoritme i načine rešavanja problema analizom slike</a:t>
            </a:r>
          </a:p>
          <a:p>
            <a:pPr eaLnBrk="1" hangingPunct="1"/>
            <a:r>
              <a:rPr lang="sr-Latn-CS" altLang="ja-JP" dirty="0"/>
              <a:t>šta današnje metode mogu i </a:t>
            </a:r>
            <a:r>
              <a:rPr lang="en-GB" altLang="ja-JP" dirty="0" err="1">
                <a:ea typeface="ＭＳ Ｐゴシック" pitchFamily="34" charset="-128"/>
              </a:rPr>
              <a:t>koja</a:t>
            </a:r>
            <a:r>
              <a:rPr lang="en-GB" altLang="ja-JP" dirty="0">
                <a:ea typeface="ＭＳ Ｐゴシック" pitchFamily="34" charset="-128"/>
              </a:rPr>
              <a:t> </a:t>
            </a:r>
            <a:r>
              <a:rPr lang="sr-Latn-CS" altLang="ja-JP" dirty="0"/>
              <a:t>su im ograničenja</a:t>
            </a:r>
            <a:endParaRPr lang="sr-Latn-CS" altLang="ja-JP" dirty="0">
              <a:ea typeface="ＭＳ Ｐゴシック" pitchFamily="34" charset="-128"/>
            </a:endParaRPr>
          </a:p>
          <a:p>
            <a:pPr eaLnBrk="1" hangingPunct="1"/>
            <a:r>
              <a:rPr lang="sr-Latn-CS" altLang="ja-JP" dirty="0"/>
              <a:t>... i steknete iskustvo u rešavanju konkretnih problema iz analize medicinskih slika (medical computer vision)</a:t>
            </a:r>
            <a:endParaRPr lang="sr-Latn-CS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88A93-B870-444C-BA24-AE4E4673D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975642"/>
          </a:xfrm>
        </p:spPr>
        <p:txBody>
          <a:bodyPr/>
          <a:lstStyle/>
          <a:p>
            <a:pPr eaLnBrk="1" hangingPunct="1"/>
            <a:r>
              <a:rPr lang="sr-Latn-RS" altLang="en-US" dirty="0"/>
              <a:t>Dimenzionalnost slika</a:t>
            </a:r>
            <a:endParaRPr lang="en-GB" altLang="en-US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8650" y="1412776"/>
            <a:ext cx="7886700" cy="4764187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Medicinski snimci dolaze u nekoliko formata i predstava:</a:t>
            </a:r>
          </a:p>
          <a:p>
            <a:pPr eaLnBrk="1" hangingPunct="1"/>
            <a:r>
              <a:rPr lang="sr-Latn-CS" altLang="en-US" sz="2400" dirty="0"/>
              <a:t>2D snimci: rengen</a:t>
            </a:r>
          </a:p>
          <a:p>
            <a:pPr eaLnBrk="1" hangingPunct="1"/>
            <a:r>
              <a:rPr lang="sr-Latn-CS" altLang="en-US" sz="2400" dirty="0"/>
              <a:t>2D dinamički snimci: dinamički rendgen, ultrazvuk</a:t>
            </a:r>
          </a:p>
          <a:p>
            <a:pPr eaLnBrk="1" hangingPunct="1"/>
            <a:r>
              <a:rPr lang="sr-Latn-CS" altLang="en-US" sz="2400" dirty="0"/>
              <a:t>3D snimci: CT, MRI, PET</a:t>
            </a:r>
          </a:p>
          <a:p>
            <a:pPr eaLnBrk="1" hangingPunct="1"/>
            <a:r>
              <a:rPr lang="sr-Latn-CS" altLang="en-US" sz="2400" dirty="0"/>
              <a:t>4D snimci: dinamički CT/MRI – serija zapremina u vremenu</a:t>
            </a:r>
          </a:p>
          <a:p>
            <a:pPr eaLnBrk="1" hangingPunct="1">
              <a:buFont typeface="Wingdings" pitchFamily="2" charset="2"/>
              <a:buNone/>
            </a:pPr>
            <a:endParaRPr lang="sr-Latn-CS" altLang="en-US" sz="2400" dirty="0"/>
          </a:p>
        </p:txBody>
      </p:sp>
      <p:pic>
        <p:nvPicPr>
          <p:cNvPr id="73732" name="fluoro_small.avi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6512" y="3709810"/>
            <a:ext cx="3072347" cy="3161357"/>
          </a:xfrm>
          <a:prstGeom prst="rect">
            <a:avLst/>
          </a:prstGeom>
        </p:spPr>
      </p:pic>
      <p:pic>
        <p:nvPicPr>
          <p:cNvPr id="6" name="Picture 5" descr="An x-ray of a human chest&#10;&#10;Description automatically generated">
            <a:extLst>
              <a:ext uri="{FF2B5EF4-FFF2-40B4-BE49-F238E27FC236}">
                <a16:creationId xmlns:a16="http://schemas.microsoft.com/office/drawing/2014/main" id="{95CD047C-B970-05E9-C4B5-AA79C0131F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722977"/>
            <a:ext cx="3153445" cy="3148190"/>
          </a:xfrm>
          <a:prstGeom prst="rect">
            <a:avLst/>
          </a:prstGeom>
        </p:spPr>
      </p:pic>
      <p:pic>
        <p:nvPicPr>
          <p:cNvPr id="8" name="Picture 7" descr="A close-up of a chest x-ray&#10;&#10;Description automatically generated">
            <a:extLst>
              <a:ext uri="{FF2B5EF4-FFF2-40B4-BE49-F238E27FC236}">
                <a16:creationId xmlns:a16="http://schemas.microsoft.com/office/drawing/2014/main" id="{3542104D-9FE3-DA43-434E-062F96629A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94" y="3722977"/>
            <a:ext cx="3148190" cy="3148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7A7169-1AE5-22CC-B472-0BC01E8927ED}"/>
              </a:ext>
            </a:extLst>
          </p:cNvPr>
          <p:cNvSpPr txBox="1"/>
          <p:nvPr/>
        </p:nvSpPr>
        <p:spPr>
          <a:xfrm>
            <a:off x="1475656" y="645333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chemeClr val="bg1"/>
                </a:solidFill>
              </a:rPr>
              <a:t>2D Dinamički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CC95E-630E-3348-CAB6-E95E1EE4D482}"/>
              </a:ext>
            </a:extLst>
          </p:cNvPr>
          <p:cNvSpPr txBox="1"/>
          <p:nvPr/>
        </p:nvSpPr>
        <p:spPr>
          <a:xfrm>
            <a:off x="4211960" y="64533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4D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15215-7ACA-9DBE-B982-13ABA297FD1A}"/>
              </a:ext>
            </a:extLst>
          </p:cNvPr>
          <p:cNvSpPr txBox="1"/>
          <p:nvPr/>
        </p:nvSpPr>
        <p:spPr>
          <a:xfrm>
            <a:off x="8460432" y="645333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4D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6" fill="hold"/>
                                        <p:tgtEl>
                                          <p:spTgt spid="737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37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37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732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373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dirty="0"/>
              <a:t>3D </a:t>
            </a:r>
            <a:r>
              <a:rPr lang="sr-Latn-RS" altLang="en-US" dirty="0"/>
              <a:t>Snimci</a:t>
            </a:r>
            <a:endParaRPr lang="en-GB" altLang="en-US" dirty="0"/>
          </a:p>
        </p:txBody>
      </p:sp>
      <p:sp>
        <p:nvSpPr>
          <p:cNvPr id="922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8650" y="1660733"/>
            <a:ext cx="3583310" cy="4351338"/>
          </a:xfrm>
        </p:spPr>
        <p:txBody>
          <a:bodyPr>
            <a:normAutofit/>
          </a:bodyPr>
          <a:lstStyle/>
          <a:p>
            <a:r>
              <a:rPr lang="sr-Latn-CS" altLang="en-US" sz="2400" dirty="0"/>
              <a:t>Prikazuju celu zapreminu neke anatomije u 3 dimenzije</a:t>
            </a:r>
          </a:p>
          <a:p>
            <a:r>
              <a:rPr lang="sr-Latn-CS" altLang="en-US" sz="2400" dirty="0"/>
              <a:t>Osnovna jedinica je voxel</a:t>
            </a:r>
          </a:p>
          <a:p>
            <a:pPr eaLnBrk="1" hangingPunct="1"/>
            <a:endParaRPr lang="sr-Latn-CS" altLang="en-US" sz="2400" dirty="0"/>
          </a:p>
          <a:p>
            <a:pPr eaLnBrk="1" hangingPunct="1"/>
            <a:endParaRPr lang="sr-Latn-CS" altLang="en-US" sz="2400" dirty="0"/>
          </a:p>
          <a:p>
            <a:pPr eaLnBrk="1" hangingPunct="1">
              <a:buFont typeface="Wingdings" pitchFamily="2" charset="2"/>
              <a:buNone/>
            </a:pPr>
            <a:endParaRPr lang="sr-Latn-CS" altLang="en-US" sz="2400" dirty="0"/>
          </a:p>
        </p:txBody>
      </p:sp>
      <p:pic>
        <p:nvPicPr>
          <p:cNvPr id="9221" name="Picture 4" descr="Structur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62028"/>
            <a:ext cx="4620455" cy="462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CE6627D-F47C-2E26-F81D-7B260ADFA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742883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18A20-4FF1-4582-A75D-8A2109A6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Prikaz 3D podataka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2ACD4B-D4A0-423E-BB25-9CD02B92C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34896"/>
            <a:ext cx="3920301" cy="66120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47D0E-C882-45DA-8AFD-E75920CE9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5"/>
            <a:ext cx="5122912" cy="4718149"/>
          </a:xfrm>
        </p:spPr>
        <p:txBody>
          <a:bodyPr>
            <a:normAutofit/>
          </a:bodyPr>
          <a:lstStyle/>
          <a:p>
            <a:r>
              <a:rPr lang="sr-Latn-RS" sz="2400" dirty="0"/>
              <a:t>3D podatke je moguće prikazati samo kao 2D preseke</a:t>
            </a:r>
          </a:p>
          <a:p>
            <a:r>
              <a:rPr lang="sr-Latn-RS" sz="2400" dirty="0"/>
              <a:t>Standardni preseci kroz telo</a:t>
            </a:r>
          </a:p>
          <a:p>
            <a:pPr lvl="1"/>
            <a:r>
              <a:rPr lang="sr-Latn-RS" sz="2000" dirty="0"/>
              <a:t>Sagitalni</a:t>
            </a:r>
          </a:p>
          <a:p>
            <a:pPr lvl="1"/>
            <a:r>
              <a:rPr lang="sr-Latn-RS" sz="2000" dirty="0"/>
              <a:t>Koronarni</a:t>
            </a:r>
          </a:p>
          <a:p>
            <a:pPr lvl="1"/>
            <a:r>
              <a:rPr lang="sr-Latn-RS" sz="2000" dirty="0"/>
              <a:t>Aksijalni-Transverzalni</a:t>
            </a:r>
          </a:p>
          <a:p>
            <a:r>
              <a:rPr lang="sr-Latn-RS" sz="2400" dirty="0"/>
              <a:t>Lekari koriste ove nazive za orijentaciju kroz telo</a:t>
            </a:r>
          </a:p>
          <a:p>
            <a:r>
              <a:rPr lang="sr-Latn-RS" sz="2400" dirty="0"/>
              <a:t>Svi snimci su obeleženi tom notacijom</a:t>
            </a:r>
          </a:p>
          <a:p>
            <a:r>
              <a:rPr lang="sr-Latn-RS" sz="2400" dirty="0"/>
              <a:t>Npr.</a:t>
            </a:r>
            <a:r>
              <a:rPr lang="en-GB" sz="2400" dirty="0"/>
              <a:t> </a:t>
            </a:r>
            <a:r>
              <a:rPr lang="sr-Latn-RS" sz="2400" dirty="0"/>
              <a:t>projekcija Pluća PA = Postero-Anterior -&gt; pogled iza leđa ka napred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5CE81-ED4B-0A05-6E54-8A4FF295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54052" y="64482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4058602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Multi Planar Reconstruction – MPR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444917"/>
            <a:ext cx="8229600" cy="697631"/>
          </a:xfrm>
        </p:spPr>
        <p:txBody>
          <a:bodyPr>
            <a:normAutofit/>
          </a:bodyPr>
          <a:lstStyle/>
          <a:p>
            <a:r>
              <a:rPr lang="sr-Latn-RS" sz="2400" dirty="0"/>
              <a:t>Prikaz neke zapremine kroz sva tri preseka</a:t>
            </a:r>
            <a:endParaRPr lang="en-GB" sz="2400" dirty="0"/>
          </a:p>
        </p:txBody>
      </p:sp>
      <p:pic>
        <p:nvPicPr>
          <p:cNvPr id="2050" name="Picture 2" descr="Image result for 3D medical image sli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34509"/>
            <a:ext cx="6669524" cy="493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F343C0E-91DD-7566-47C9-885288EB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4100291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(An)Izotropija</a:t>
            </a:r>
            <a:endParaRPr lang="en-GB" altLang="en-US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90948"/>
            <a:ext cx="5051425" cy="4358332"/>
          </a:xfrm>
        </p:spPr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(Ne)Jednakost rezolucije u svim prostornim pravcima</a:t>
            </a:r>
          </a:p>
          <a:p>
            <a:pPr eaLnBrk="1" hangingPunct="1"/>
            <a:r>
              <a:rPr lang="sr-Latn-CS" altLang="en-US" sz="2400" dirty="0"/>
              <a:t>Znači da je veličina piksela/ voksela pravilna (npr. kocka) ili napravilna (npr. kvadar)</a:t>
            </a:r>
          </a:p>
          <a:p>
            <a:pPr eaLnBrk="1" hangingPunct="1"/>
            <a:r>
              <a:rPr lang="sr-Latn-CS" altLang="en-US" sz="2400" dirty="0"/>
              <a:t>Sreće se u 3D modalitetima</a:t>
            </a:r>
          </a:p>
          <a:p>
            <a:pPr eaLnBrk="1" hangingPunct="1"/>
            <a:r>
              <a:rPr lang="sr-Latn-CS" altLang="en-US" sz="2400" dirty="0"/>
              <a:t>Obično osa po kojoj se rade preseci ima manju rezoluciju</a:t>
            </a:r>
          </a:p>
          <a:p>
            <a:pPr eaLnBrk="1" hangingPunct="1"/>
            <a:r>
              <a:rPr lang="sr-Latn-CS" altLang="en-US" sz="2400" dirty="0"/>
              <a:t>Mora da se uzme u obzir prilikom primene geometrijskih transformacija i interpolacije</a:t>
            </a:r>
            <a:endParaRPr lang="en-GB" altLang="en-US" sz="2400" dirty="0"/>
          </a:p>
        </p:txBody>
      </p:sp>
      <p:sp>
        <p:nvSpPr>
          <p:cNvPr id="24581" name="Line 7"/>
          <p:cNvSpPr>
            <a:spLocks noChangeShapeType="1"/>
          </p:cNvSpPr>
          <p:nvPr/>
        </p:nvSpPr>
        <p:spPr bwMode="auto">
          <a:xfrm>
            <a:off x="6704013" y="3646488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2" name="Line 8"/>
          <p:cNvSpPr>
            <a:spLocks noChangeShapeType="1"/>
          </p:cNvSpPr>
          <p:nvPr/>
        </p:nvSpPr>
        <p:spPr bwMode="auto">
          <a:xfrm flipH="1">
            <a:off x="7135813" y="3213100"/>
            <a:ext cx="1512887" cy="865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3" name="Line 9"/>
          <p:cNvSpPr>
            <a:spLocks noChangeShapeType="1"/>
          </p:cNvSpPr>
          <p:nvPr/>
        </p:nvSpPr>
        <p:spPr bwMode="auto">
          <a:xfrm>
            <a:off x="7207250" y="3357563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4" name="Line 10"/>
          <p:cNvSpPr>
            <a:spLocks noChangeShapeType="1"/>
          </p:cNvSpPr>
          <p:nvPr/>
        </p:nvSpPr>
        <p:spPr bwMode="auto">
          <a:xfrm>
            <a:off x="7712075" y="3070225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5" name="Line 11"/>
          <p:cNvSpPr>
            <a:spLocks noChangeShapeType="1"/>
          </p:cNvSpPr>
          <p:nvPr/>
        </p:nvSpPr>
        <p:spPr bwMode="auto">
          <a:xfrm>
            <a:off x="7135813" y="4078288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6" name="Line 12"/>
          <p:cNvSpPr>
            <a:spLocks noChangeShapeType="1"/>
          </p:cNvSpPr>
          <p:nvPr/>
        </p:nvSpPr>
        <p:spPr bwMode="auto">
          <a:xfrm>
            <a:off x="6704013" y="3646488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7" name="Line 13"/>
          <p:cNvSpPr>
            <a:spLocks noChangeShapeType="1"/>
          </p:cNvSpPr>
          <p:nvPr/>
        </p:nvSpPr>
        <p:spPr bwMode="auto">
          <a:xfrm>
            <a:off x="6704013" y="4941888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8" name="Line 14"/>
          <p:cNvSpPr>
            <a:spLocks noChangeShapeType="1"/>
          </p:cNvSpPr>
          <p:nvPr/>
        </p:nvSpPr>
        <p:spPr bwMode="auto">
          <a:xfrm>
            <a:off x="7639050" y="3789363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9" name="Line 15"/>
          <p:cNvSpPr>
            <a:spLocks noChangeShapeType="1"/>
          </p:cNvSpPr>
          <p:nvPr/>
        </p:nvSpPr>
        <p:spPr bwMode="auto">
          <a:xfrm>
            <a:off x="8143875" y="3502025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0" name="Line 16"/>
          <p:cNvSpPr>
            <a:spLocks noChangeShapeType="1"/>
          </p:cNvSpPr>
          <p:nvPr/>
        </p:nvSpPr>
        <p:spPr bwMode="auto">
          <a:xfrm>
            <a:off x="8647113" y="32131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1" name="Line 17"/>
          <p:cNvSpPr>
            <a:spLocks noChangeShapeType="1"/>
          </p:cNvSpPr>
          <p:nvPr/>
        </p:nvSpPr>
        <p:spPr bwMode="auto">
          <a:xfrm>
            <a:off x="8215313" y="2781300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2" name="Line 18"/>
          <p:cNvSpPr>
            <a:spLocks noChangeShapeType="1"/>
          </p:cNvSpPr>
          <p:nvPr/>
        </p:nvSpPr>
        <p:spPr bwMode="auto">
          <a:xfrm flipH="1">
            <a:off x="7135813" y="4510088"/>
            <a:ext cx="1512887" cy="86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3" name="Line 19"/>
          <p:cNvSpPr>
            <a:spLocks noChangeShapeType="1"/>
          </p:cNvSpPr>
          <p:nvPr/>
        </p:nvSpPr>
        <p:spPr bwMode="auto">
          <a:xfrm flipH="1">
            <a:off x="6704013" y="2781300"/>
            <a:ext cx="1511300" cy="865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4" name="Line 21"/>
          <p:cNvSpPr>
            <a:spLocks noChangeShapeType="1"/>
          </p:cNvSpPr>
          <p:nvPr/>
        </p:nvSpPr>
        <p:spPr bwMode="auto">
          <a:xfrm>
            <a:off x="6272213" y="3213100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5" name="Line 22"/>
          <p:cNvSpPr>
            <a:spLocks noChangeShapeType="1"/>
          </p:cNvSpPr>
          <p:nvPr/>
        </p:nvSpPr>
        <p:spPr bwMode="auto">
          <a:xfrm flipH="1">
            <a:off x="6704013" y="2781300"/>
            <a:ext cx="1511300" cy="86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6" name="Line 23"/>
          <p:cNvSpPr>
            <a:spLocks noChangeShapeType="1"/>
          </p:cNvSpPr>
          <p:nvPr/>
        </p:nvSpPr>
        <p:spPr bwMode="auto">
          <a:xfrm>
            <a:off x="6775450" y="2924175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7" name="Line 24"/>
          <p:cNvSpPr>
            <a:spLocks noChangeShapeType="1"/>
          </p:cNvSpPr>
          <p:nvPr/>
        </p:nvSpPr>
        <p:spPr bwMode="auto">
          <a:xfrm>
            <a:off x="7280275" y="2636838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8" name="Line 25"/>
          <p:cNvSpPr>
            <a:spLocks noChangeShapeType="1"/>
          </p:cNvSpPr>
          <p:nvPr/>
        </p:nvSpPr>
        <p:spPr bwMode="auto">
          <a:xfrm>
            <a:off x="7783513" y="2347913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99" name="Line 26"/>
          <p:cNvSpPr>
            <a:spLocks noChangeShapeType="1"/>
          </p:cNvSpPr>
          <p:nvPr/>
        </p:nvSpPr>
        <p:spPr bwMode="auto">
          <a:xfrm flipH="1">
            <a:off x="6272213" y="2349500"/>
            <a:ext cx="1511300" cy="86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00" name="Line 27"/>
          <p:cNvSpPr>
            <a:spLocks noChangeShapeType="1"/>
          </p:cNvSpPr>
          <p:nvPr/>
        </p:nvSpPr>
        <p:spPr bwMode="auto">
          <a:xfrm>
            <a:off x="6272213" y="32131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01" name="Line 28"/>
          <p:cNvSpPr>
            <a:spLocks noChangeShapeType="1"/>
          </p:cNvSpPr>
          <p:nvPr/>
        </p:nvSpPr>
        <p:spPr bwMode="auto">
          <a:xfrm>
            <a:off x="6272213" y="4510088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02" name="Line 29"/>
          <p:cNvSpPr>
            <a:spLocks noChangeShapeType="1"/>
          </p:cNvSpPr>
          <p:nvPr/>
        </p:nvSpPr>
        <p:spPr bwMode="auto">
          <a:xfrm>
            <a:off x="7280275" y="2638425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03" name="Line 30"/>
          <p:cNvSpPr>
            <a:spLocks noChangeShapeType="1"/>
          </p:cNvSpPr>
          <p:nvPr/>
        </p:nvSpPr>
        <p:spPr bwMode="auto">
          <a:xfrm>
            <a:off x="7783513" y="2349500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04" name="Line 31"/>
          <p:cNvSpPr>
            <a:spLocks noChangeShapeType="1"/>
          </p:cNvSpPr>
          <p:nvPr/>
        </p:nvSpPr>
        <p:spPr bwMode="auto">
          <a:xfrm>
            <a:off x="5840413" y="2781300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05" name="Line 32"/>
          <p:cNvSpPr>
            <a:spLocks noChangeShapeType="1"/>
          </p:cNvSpPr>
          <p:nvPr/>
        </p:nvSpPr>
        <p:spPr bwMode="auto">
          <a:xfrm flipH="1">
            <a:off x="6272213" y="2349500"/>
            <a:ext cx="1511300" cy="86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06" name="Line 33"/>
          <p:cNvSpPr>
            <a:spLocks noChangeShapeType="1"/>
          </p:cNvSpPr>
          <p:nvPr/>
        </p:nvSpPr>
        <p:spPr bwMode="auto">
          <a:xfrm>
            <a:off x="6343650" y="2492375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07" name="Line 34"/>
          <p:cNvSpPr>
            <a:spLocks noChangeShapeType="1"/>
          </p:cNvSpPr>
          <p:nvPr/>
        </p:nvSpPr>
        <p:spPr bwMode="auto">
          <a:xfrm>
            <a:off x="6848475" y="2205038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08" name="Line 35"/>
          <p:cNvSpPr>
            <a:spLocks noChangeShapeType="1"/>
          </p:cNvSpPr>
          <p:nvPr/>
        </p:nvSpPr>
        <p:spPr bwMode="auto">
          <a:xfrm>
            <a:off x="7351713" y="1916113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09" name="Line 36"/>
          <p:cNvSpPr>
            <a:spLocks noChangeShapeType="1"/>
          </p:cNvSpPr>
          <p:nvPr/>
        </p:nvSpPr>
        <p:spPr bwMode="auto">
          <a:xfrm flipH="1">
            <a:off x="5840413" y="1917700"/>
            <a:ext cx="1511300" cy="863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10" name="Line 37"/>
          <p:cNvSpPr>
            <a:spLocks noChangeShapeType="1"/>
          </p:cNvSpPr>
          <p:nvPr/>
        </p:nvSpPr>
        <p:spPr bwMode="auto">
          <a:xfrm>
            <a:off x="5840413" y="2781300"/>
            <a:ext cx="0" cy="1295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611" name="Line 38"/>
          <p:cNvSpPr>
            <a:spLocks noChangeShapeType="1"/>
          </p:cNvSpPr>
          <p:nvPr/>
        </p:nvSpPr>
        <p:spPr bwMode="auto">
          <a:xfrm>
            <a:off x="5840413" y="4076700"/>
            <a:ext cx="431800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4612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388" y="1844675"/>
            <a:ext cx="2981325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13" name="Text Box 40"/>
          <p:cNvSpPr txBox="1">
            <a:spLocks noChangeArrowheads="1"/>
          </p:cNvSpPr>
          <p:nvPr/>
        </p:nvSpPr>
        <p:spPr bwMode="auto">
          <a:xfrm>
            <a:off x="7308850" y="5084763"/>
            <a:ext cx="93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/>
              <a:t>d</a:t>
            </a:r>
            <a:r>
              <a:rPr lang="sr-Latn-CS" altLang="en-US" baseline="-25000"/>
              <a:t>x</a:t>
            </a:r>
            <a:endParaRPr lang="en-GB" altLang="en-US" baseline="-25000"/>
          </a:p>
        </p:txBody>
      </p:sp>
      <p:sp>
        <p:nvSpPr>
          <p:cNvPr id="24614" name="Text Box 41"/>
          <p:cNvSpPr txBox="1">
            <a:spLocks noChangeArrowheads="1"/>
          </p:cNvSpPr>
          <p:nvPr/>
        </p:nvSpPr>
        <p:spPr bwMode="auto">
          <a:xfrm>
            <a:off x="6443663" y="4941888"/>
            <a:ext cx="935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/>
              <a:t>d</a:t>
            </a:r>
            <a:r>
              <a:rPr lang="sr-Latn-CS" altLang="en-US" baseline="-25000"/>
              <a:t>y</a:t>
            </a:r>
            <a:endParaRPr lang="en-GB" altLang="en-US" baseline="-25000"/>
          </a:p>
        </p:txBody>
      </p:sp>
      <p:sp>
        <p:nvSpPr>
          <p:cNvPr id="24615" name="Text Box 42"/>
          <p:cNvSpPr txBox="1">
            <a:spLocks noChangeArrowheads="1"/>
          </p:cNvSpPr>
          <p:nvPr/>
        </p:nvSpPr>
        <p:spPr bwMode="auto">
          <a:xfrm>
            <a:off x="5292725" y="3141663"/>
            <a:ext cx="93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/>
              <a:t>d</a:t>
            </a:r>
            <a:r>
              <a:rPr lang="sr-Latn-CS" altLang="en-US" baseline="-25000"/>
              <a:t>z</a:t>
            </a:r>
            <a:endParaRPr lang="en-GB" altLang="en-US" baseline="-25000"/>
          </a:p>
        </p:txBody>
      </p:sp>
      <p:sp>
        <p:nvSpPr>
          <p:cNvPr id="24616" name="Text Box 44"/>
          <p:cNvSpPr txBox="1">
            <a:spLocks noChangeArrowheads="1"/>
          </p:cNvSpPr>
          <p:nvPr/>
        </p:nvSpPr>
        <p:spPr bwMode="auto">
          <a:xfrm>
            <a:off x="6372225" y="1125538"/>
            <a:ext cx="1981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sr-Latn-CS" altLang="en-US"/>
              <a:t>d</a:t>
            </a:r>
            <a:r>
              <a:rPr lang="sr-Latn-CS" altLang="en-US" baseline="-25000"/>
              <a:t>x </a:t>
            </a:r>
            <a:r>
              <a:rPr lang="sr-Latn-CS" altLang="en-US"/>
              <a:t>= d</a:t>
            </a:r>
            <a:r>
              <a:rPr lang="sr-Latn-CS" altLang="en-US" baseline="-25000"/>
              <a:t>y</a:t>
            </a:r>
            <a:r>
              <a:rPr lang="sr-Latn-CS" altLang="en-US"/>
              <a:t> &lt; d</a:t>
            </a:r>
            <a:r>
              <a:rPr lang="sr-Latn-CS" altLang="en-US" baseline="-25000"/>
              <a:t>z</a:t>
            </a:r>
            <a:endParaRPr lang="en-GB" altLang="en-US" baseline="-25000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A66BE426-3CDE-4252-A3CC-90D88E4C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893835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6"/>
          </a:xfrm>
        </p:spPr>
        <p:txBody>
          <a:bodyPr/>
          <a:lstStyle/>
          <a:p>
            <a:r>
              <a:rPr lang="sr-Latn-RS" dirty="0"/>
              <a:t>Kontekst snimanja je jako bitan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4" y="1104589"/>
            <a:ext cx="8788400" cy="528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52320" y="2852936"/>
            <a:ext cx="936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4400" dirty="0">
                <a:solidFill>
                  <a:srgbClr val="FFC000"/>
                </a:solidFill>
              </a:rPr>
              <a:t>R</a:t>
            </a:r>
            <a:endParaRPr lang="en-GB" sz="4400" dirty="0">
              <a:solidFill>
                <a:srgbClr val="FFC000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717A03A-CB7C-4D10-B63F-38B865F924BF}"/>
              </a:ext>
            </a:extLst>
          </p:cNvPr>
          <p:cNvSpPr txBox="1">
            <a:spLocks/>
          </p:cNvSpPr>
          <p:nvPr/>
        </p:nvSpPr>
        <p:spPr>
          <a:xfrm>
            <a:off x="3181350" y="6508751"/>
            <a:ext cx="30861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0" latin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742950" indent="-285750" algn="l" defTabSz="914400" rtl="0" eaLnBrk="0" latin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1143000" indent="-228600" algn="l" defTabSz="914400" rtl="0" eaLnBrk="0" latin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600200" indent="-228600" algn="l" defTabSz="914400" rtl="0" eaLnBrk="0" latin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2057400" indent="-228600" algn="l" defTabSz="914400" rtl="0" eaLnBrk="0" latin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10881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31626"/>
          </a:xfrm>
        </p:spPr>
        <p:txBody>
          <a:bodyPr/>
          <a:lstStyle/>
          <a:p>
            <a:r>
              <a:rPr lang="sr-Latn-RS" dirty="0"/>
              <a:t>Kontekst snimanja je jako bitan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4" y="1104589"/>
            <a:ext cx="8788400" cy="528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7624" y="2852936"/>
            <a:ext cx="936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4400" dirty="0">
                <a:solidFill>
                  <a:srgbClr val="FFC000"/>
                </a:solidFill>
              </a:rPr>
              <a:t>R</a:t>
            </a:r>
            <a:endParaRPr lang="en-GB" sz="4400" dirty="0">
              <a:solidFill>
                <a:srgbClr val="FFC000"/>
              </a:solidFill>
            </a:endParaRP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815B9FC-12DA-495F-AB28-85ED337E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8297661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CS" dirty="0"/>
              <a:t>Arhiviranje medicinskih snimaka i podataka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/>
              <a:t>Čuvaju se u „</a:t>
            </a:r>
            <a:r>
              <a:rPr lang="en-GB" sz="2400" dirty="0"/>
              <a:t>Picture Archiving and Communication Systems</a:t>
            </a:r>
            <a:r>
              <a:rPr lang="sr-Latn-RS" sz="2400" dirty="0"/>
              <a:t>“ – PACS digitalnim arhivama medicinskih snimaka (software)</a:t>
            </a:r>
            <a:endParaRPr lang="en-GB" sz="2400" dirty="0"/>
          </a:p>
          <a:p>
            <a:r>
              <a:rPr lang="sr-Latn-RS" sz="2400" dirty="0"/>
              <a:t>Digitalni snimci obično sadrže dodatne relevantne podatke </a:t>
            </a:r>
            <a:endParaRPr lang="en-GB" sz="2400" dirty="0"/>
          </a:p>
          <a:p>
            <a:r>
              <a:rPr lang="sr-Latn-RS" sz="2400" dirty="0"/>
              <a:t>Razmenjuju i čuvaju podatke u </a:t>
            </a:r>
            <a:r>
              <a:rPr lang="en-GB" sz="2400" dirty="0"/>
              <a:t>DICOM format</a:t>
            </a:r>
            <a:r>
              <a:rPr lang="sr-Latn-RS" sz="2400" dirty="0"/>
              <a:t>u</a:t>
            </a:r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768905"/>
            <a:ext cx="3813848" cy="2402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Image result for PA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1743"/>
            <a:ext cx="5693728" cy="29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1A5A3DE-EB54-843C-F3E2-32C3F638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187282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CS" dirty="0"/>
              <a:t>DICOM Standard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DICOM Digital Imaging </a:t>
            </a:r>
            <a:r>
              <a:rPr lang="en-GB" sz="2400" dirty="0" err="1"/>
              <a:t>COmmunications</a:t>
            </a:r>
            <a:r>
              <a:rPr lang="en-GB" sz="2400" dirty="0"/>
              <a:t> in Medicine</a:t>
            </a:r>
            <a:endParaRPr lang="sr-Latn-RS" sz="2400" dirty="0"/>
          </a:p>
          <a:p>
            <a:r>
              <a:rPr lang="sr-Latn-RS" sz="2400" dirty="0"/>
              <a:t>Izdaje ga NEMA (USA) u saradnji sa industrijom i naučnom zajednicom</a:t>
            </a:r>
          </a:p>
          <a:p>
            <a:r>
              <a:rPr lang="sr-Latn-RS" sz="2400" dirty="0"/>
              <a:t>Definiše format slike i komunikacioni protokol </a:t>
            </a:r>
          </a:p>
          <a:p>
            <a:r>
              <a:rPr lang="sr-Latn-RS" sz="2400" dirty="0"/>
              <a:t>Za pohranjivanje i razmenu medicinskih slika i pripadajućih podataka</a:t>
            </a:r>
          </a:p>
          <a:p>
            <a:endParaRPr lang="en-GB" sz="2400" dirty="0"/>
          </a:p>
        </p:txBody>
      </p:sp>
      <p:pic>
        <p:nvPicPr>
          <p:cNvPr id="5" name="Picture 4" descr="Copy of DCMCLRS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27" b="12627"/>
          <a:stretch>
            <a:fillRect/>
          </a:stretch>
        </p:blipFill>
        <p:spPr bwMode="auto">
          <a:xfrm>
            <a:off x="5364088" y="5229200"/>
            <a:ext cx="3779912" cy="10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2676483-90E1-4456-82F6-441CEBE6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990783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DICOM Format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sz="2400" dirty="0"/>
              <a:t>Tagovski format</a:t>
            </a:r>
            <a:r>
              <a:rPr lang="en-GB" sz="2400" dirty="0"/>
              <a:t>: </a:t>
            </a:r>
            <a:r>
              <a:rPr lang="sr-Latn-RS" sz="2400" dirty="0"/>
              <a:t>.dcm</a:t>
            </a:r>
          </a:p>
          <a:p>
            <a:r>
              <a:rPr lang="sr-Latn-RS" sz="2400" dirty="0"/>
              <a:t>Tag (parametar), Vrednost</a:t>
            </a:r>
          </a:p>
          <a:p>
            <a:r>
              <a:rPr lang="sr-Latn-RS" sz="2400" dirty="0"/>
              <a:t>Sve relevantne informacije su u različitim tagovima</a:t>
            </a:r>
          </a:p>
          <a:p>
            <a:pPr lvl="1"/>
            <a:r>
              <a:rPr lang="sr-Latn-RS" sz="2000" dirty="0"/>
              <a:t>Uključujući „pixel data“ – sliku</a:t>
            </a:r>
          </a:p>
          <a:p>
            <a:endParaRPr lang="sr-Latn-RS" sz="2400" dirty="0"/>
          </a:p>
          <a:p>
            <a:pPr lvl="1"/>
            <a:endParaRPr lang="en-GB" sz="2000" dirty="0"/>
          </a:p>
        </p:txBody>
      </p:sp>
      <p:pic>
        <p:nvPicPr>
          <p:cNvPr id="4098" name="Picture 2" descr="Figure 1: A DICOM file, composed of the data header &#10;and the imag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819" y="3573016"/>
            <a:ext cx="3915507" cy="277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9897"/>
            <a:ext cx="5220072" cy="259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B0274E-52B4-4C87-8396-5EF3755D2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400062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Sadržaj predmeta</a:t>
            </a:r>
            <a:endParaRPr lang="en-GB" altLang="en-US" dirty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556792"/>
            <a:ext cx="7886700" cy="4752528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</a:pPr>
            <a:r>
              <a:rPr lang="sr-Latn-CS" altLang="en-US" sz="2400" dirty="0"/>
              <a:t>Uvod i osnovni pojmovi (2, danas)</a:t>
            </a:r>
          </a:p>
          <a:p>
            <a:pPr marL="342900" lvl="1" indent="0" eaLnBrk="1" hangingPunct="1">
              <a:lnSpc>
                <a:spcPct val="90000"/>
              </a:lnSpc>
              <a:buNone/>
            </a:pPr>
            <a:r>
              <a:rPr lang="en-US" altLang="en-US" sz="2000" dirty="0" err="1"/>
              <a:t>Dijagnostika</a:t>
            </a:r>
            <a:r>
              <a:rPr lang="en-US" altLang="en-US" sz="2000" dirty="0"/>
              <a:t>, </a:t>
            </a:r>
            <a:r>
              <a:rPr lang="sr-Latn-CS" altLang="en-US" sz="2000" dirty="0"/>
              <a:t>medicinska slika, modaliteti snimanja, dimenzionalnost slike, izotropija, dinamička slika, dodatni podaci, čuvanje medicnske slike</a:t>
            </a:r>
          </a:p>
          <a:p>
            <a:pPr eaLnBrk="1" hangingPunct="1"/>
            <a:r>
              <a:rPr lang="sr-Latn-CS" altLang="en-US" sz="2400" dirty="0"/>
              <a:t>Primene analiza medicinske slike (4) </a:t>
            </a:r>
          </a:p>
          <a:p>
            <a:pPr marL="342900" lvl="1" indent="0" eaLnBrk="1" hangingPunct="1">
              <a:buNone/>
            </a:pPr>
            <a:r>
              <a:rPr lang="sr-Latn-CS" altLang="en-US" sz="2000" dirty="0"/>
              <a:t>Koje probleme rešava, u koje svrhe, problemi otkrivanja (detekcije), prepoznavanja (klasifikacije), segmentacije i registracije, osnovne metode</a:t>
            </a:r>
          </a:p>
          <a:p>
            <a:pPr eaLnBrk="1" hangingPunct="1"/>
            <a:r>
              <a:rPr lang="sr-Latn-CS" altLang="en-US" sz="2400" dirty="0"/>
              <a:t>Konvolucione neuralne mreže (2)</a:t>
            </a:r>
          </a:p>
          <a:p>
            <a:pPr marL="342900" lvl="1" indent="0" eaLnBrk="1" hangingPunct="1">
              <a:buNone/>
            </a:pPr>
            <a:r>
              <a:rPr lang="sr-Latn-CS" altLang="en-US" sz="2000" dirty="0"/>
              <a:t>Uvod u konvolucione neuralne mreže</a:t>
            </a:r>
          </a:p>
          <a:p>
            <a:pPr eaLnBrk="1" hangingPunct="1"/>
            <a:r>
              <a:rPr lang="sr-Latn-CS" altLang="en-US" sz="2400" dirty="0"/>
              <a:t>Značajni modeli analize medinske slke (4) </a:t>
            </a:r>
          </a:p>
          <a:p>
            <a:pPr marL="342900" lvl="1" indent="0">
              <a:buNone/>
            </a:pPr>
            <a:r>
              <a:rPr lang="sr-Latn-CS" altLang="en-US" sz="2000" dirty="0"/>
              <a:t>Arhitekture modela, odlike modela i njihovi elementi, primene različitih arhitektura  na različite probleme u analizi medicinske slike</a:t>
            </a:r>
          </a:p>
          <a:p>
            <a:pPr eaLnBrk="1" hangingPunct="1"/>
            <a:r>
              <a:rPr lang="sr-Latn-CS" altLang="en-US" sz="2400" dirty="0"/>
              <a:t>Performanse i evaluacija modela (2)</a:t>
            </a:r>
          </a:p>
          <a:p>
            <a:pPr lvl="1" eaLnBrk="1" hangingPunct="1"/>
            <a:r>
              <a:rPr lang="sr-Latn-CS" altLang="en-US" sz="2000" dirty="0"/>
              <a:t>Praktični aspekti performanse, probabilističke mere, zavisnost od podataka</a:t>
            </a:r>
          </a:p>
          <a:p>
            <a:endParaRPr lang="en-GB" altLang="en-US" sz="2400" dirty="0"/>
          </a:p>
          <a:p>
            <a:endParaRPr lang="sr-Latn-CS" alt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FB530-14BB-4209-B32E-5D36FA4F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B911C-5B3E-A44A-1CB0-6A8D95A71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Praktičan rad 1: Laboratorijske vežbe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377DF-E275-9639-BB1C-5B08EA72C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3966"/>
            <a:ext cx="7886700" cy="4351338"/>
          </a:xfrm>
        </p:spPr>
        <p:txBody>
          <a:bodyPr>
            <a:normAutofit/>
          </a:bodyPr>
          <a:lstStyle/>
          <a:p>
            <a:r>
              <a:rPr lang="sr-Latn-RS" sz="2400" dirty="0"/>
              <a:t>Sredom, ali možemo da menjamo sa terminom predavanja</a:t>
            </a:r>
          </a:p>
          <a:p>
            <a:r>
              <a:rPr lang="sr-Latn-RS" sz="2400" dirty="0"/>
              <a:t>Rade se u </a:t>
            </a:r>
            <a:r>
              <a:rPr lang="en-GB" sz="2400" dirty="0"/>
              <a:t>Google </a:t>
            </a:r>
            <a:r>
              <a:rPr lang="en-GB" sz="2400" dirty="0" err="1"/>
              <a:t>Colab</a:t>
            </a:r>
            <a:r>
              <a:rPr lang="sr-Latn-RS" sz="2400" dirty="0"/>
              <a:t>, prvo offline uvod</a:t>
            </a:r>
            <a:endParaRPr lang="en-GB" sz="2400" dirty="0"/>
          </a:p>
          <a:p>
            <a:r>
              <a:rPr lang="en-GB" sz="2400" dirty="0" err="1"/>
              <a:t>Uvod</a:t>
            </a:r>
            <a:r>
              <a:rPr lang="en-GB" sz="2400" dirty="0"/>
              <a:t> u </a:t>
            </a:r>
            <a:r>
              <a:rPr lang="en-GB" sz="2400" dirty="0" err="1"/>
              <a:t>pytorch</a:t>
            </a:r>
            <a:endParaRPr lang="en-GB" sz="2400" dirty="0"/>
          </a:p>
          <a:p>
            <a:r>
              <a:rPr lang="sr-Latn-RS" sz="2400" dirty="0"/>
              <a:t>A</a:t>
            </a:r>
            <a:r>
              <a:rPr lang="en-GB" sz="2400" dirty="0" err="1"/>
              <a:t>dvanced</a:t>
            </a:r>
            <a:r>
              <a:rPr lang="en-GB" sz="2400" dirty="0"/>
              <a:t> </a:t>
            </a:r>
            <a:r>
              <a:rPr lang="en-GB" sz="2400" dirty="0" err="1"/>
              <a:t>pytorch</a:t>
            </a:r>
            <a:r>
              <a:rPr lang="en-GB" sz="2400" dirty="0"/>
              <a:t> </a:t>
            </a:r>
            <a:endParaRPr lang="sr-Latn-RS" sz="2400" dirty="0"/>
          </a:p>
          <a:p>
            <a:r>
              <a:rPr lang="en-GB" sz="2400" dirty="0"/>
              <a:t>MLP</a:t>
            </a:r>
            <a:r>
              <a:rPr lang="sr-Latn-RS" sz="2400" dirty="0"/>
              <a:t>, </a:t>
            </a:r>
            <a:r>
              <a:rPr lang="en-GB" sz="2400" dirty="0" err="1"/>
              <a:t>gradijenat</a:t>
            </a:r>
            <a:r>
              <a:rPr lang="sr-Latn-RS" sz="2400" dirty="0"/>
              <a:t>i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backpropagation</a:t>
            </a:r>
          </a:p>
          <a:p>
            <a:r>
              <a:rPr lang="en-GB" sz="2400" dirty="0" err="1"/>
              <a:t>Baratanje</a:t>
            </a:r>
            <a:r>
              <a:rPr lang="en-GB" sz="2400" dirty="0"/>
              <a:t> </a:t>
            </a:r>
            <a:r>
              <a:rPr lang="en-GB" sz="2400" dirty="0" err="1"/>
              <a:t>podacima</a:t>
            </a:r>
            <a:r>
              <a:rPr lang="en-GB" sz="2400" dirty="0"/>
              <a:t>, </a:t>
            </a:r>
            <a:r>
              <a:rPr lang="en-GB" sz="2400" dirty="0" err="1"/>
              <a:t>formatiranje</a:t>
            </a:r>
            <a:r>
              <a:rPr lang="en-GB" sz="2400" dirty="0"/>
              <a:t>, </a:t>
            </a:r>
            <a:r>
              <a:rPr lang="en-GB" sz="2400" dirty="0" err="1"/>
              <a:t>čišćenje</a:t>
            </a:r>
            <a:r>
              <a:rPr lang="en-GB" sz="2400" dirty="0"/>
              <a:t>, </a:t>
            </a:r>
            <a:r>
              <a:rPr lang="en-GB" sz="2400" dirty="0" err="1"/>
              <a:t>deljenje</a:t>
            </a:r>
            <a:r>
              <a:rPr lang="en-GB" sz="2400" dirty="0"/>
              <a:t> </a:t>
            </a:r>
          </a:p>
          <a:p>
            <a:r>
              <a:rPr lang="en-GB" sz="2400" dirty="0"/>
              <a:t>MLP2, </a:t>
            </a:r>
            <a:r>
              <a:rPr lang="en-GB" sz="2400" dirty="0" err="1"/>
              <a:t>trening</a:t>
            </a:r>
            <a:r>
              <a:rPr lang="sr-Latn-RS" sz="2400" dirty="0"/>
              <a:t> osnovnih mreža</a:t>
            </a:r>
            <a:endParaRPr lang="en-GB" sz="2400" dirty="0"/>
          </a:p>
          <a:p>
            <a:r>
              <a:rPr lang="en-GB" sz="2400" dirty="0" err="1"/>
              <a:t>Traženje</a:t>
            </a:r>
            <a:r>
              <a:rPr lang="en-GB" sz="2400" dirty="0"/>
              <a:t> </a:t>
            </a:r>
            <a:r>
              <a:rPr lang="en-GB" sz="2400" dirty="0" err="1"/>
              <a:t>adekvatnih</a:t>
            </a:r>
            <a:r>
              <a:rPr lang="en-GB" sz="2400" dirty="0"/>
              <a:t> </a:t>
            </a:r>
            <a:r>
              <a:rPr lang="en-GB" sz="2400" dirty="0" err="1"/>
              <a:t>modela</a:t>
            </a:r>
            <a:endParaRPr lang="en-GB" sz="2400" dirty="0"/>
          </a:p>
          <a:p>
            <a:r>
              <a:rPr lang="en-GB" sz="2400" dirty="0" err="1"/>
              <a:t>Priprema</a:t>
            </a:r>
            <a:r>
              <a:rPr lang="en-GB" sz="2400" dirty="0"/>
              <a:t> za </a:t>
            </a:r>
            <a:r>
              <a:rPr lang="en-GB" sz="2400" dirty="0" err="1"/>
              <a:t>projekte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napredne</a:t>
            </a:r>
            <a:r>
              <a:rPr lang="en-GB" sz="2400" dirty="0"/>
              <a:t> </a:t>
            </a:r>
            <a:r>
              <a:rPr lang="en-GB" sz="2400" dirty="0" err="1"/>
              <a:t>teme</a:t>
            </a:r>
            <a:r>
              <a:rPr lang="en-GB" sz="2400" dirty="0"/>
              <a:t> …</a:t>
            </a:r>
          </a:p>
          <a:p>
            <a:endParaRPr lang="en-GB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3BFE6-4FED-9494-3250-8DA1803A0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76718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 dirty="0"/>
              <a:t>Praktičan rad 2: Projekti</a:t>
            </a:r>
            <a:endParaRPr lang="en-GB" altLang="en-US" dirty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Svi će dobiti konkretan problem iz analize i obrade medicinskih slika</a:t>
            </a:r>
          </a:p>
          <a:p>
            <a:pPr lvl="1"/>
            <a:r>
              <a:rPr lang="sr-Latn-CS" altLang="en-US" sz="2000" dirty="0"/>
              <a:t>... na pravim medicinskim slikama</a:t>
            </a:r>
          </a:p>
          <a:p>
            <a:pPr eaLnBrk="1" hangingPunct="1"/>
            <a:r>
              <a:rPr lang="sr-Latn-CS" altLang="en-US" sz="2400" dirty="0"/>
              <a:t>Od vas se očekuje:</a:t>
            </a:r>
          </a:p>
          <a:p>
            <a:pPr lvl="1"/>
            <a:r>
              <a:rPr lang="sr-Latn-CS" altLang="en-US" sz="2000" dirty="0"/>
              <a:t>da RAZMIŠLJATE o konkretnim rešenjima problema koje ste dobili</a:t>
            </a:r>
          </a:p>
          <a:p>
            <a:pPr lvl="1"/>
            <a:r>
              <a:rPr lang="sr-Latn-CS" altLang="en-US" sz="2000" dirty="0"/>
              <a:t>primenite ih u kodu (Python/Matlab)</a:t>
            </a:r>
          </a:p>
          <a:p>
            <a:r>
              <a:rPr lang="sr-Latn-CS" altLang="en-US" sz="2400" dirty="0"/>
              <a:t>Posle predavanja ćemo na svim terminima zajedno raditi projekte </a:t>
            </a:r>
            <a:endParaRPr lang="sr-Latn-RS" altLang="en-US" sz="2400" dirty="0"/>
          </a:p>
          <a:p>
            <a:pPr eaLnBrk="1" hangingPunct="1"/>
            <a:endParaRPr lang="sr-Latn-CS" altLang="en-US" sz="2400" dirty="0"/>
          </a:p>
          <a:p>
            <a:pPr eaLnBrk="1" hangingPunct="1"/>
            <a:endParaRPr lang="en-GB" altLang="en-US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9E0B3-99D6-43D4-81B1-1D6614BE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Ocenjivanje</a:t>
            </a:r>
            <a:endParaRPr lang="en-GB" altLang="en-US"/>
          </a:p>
        </p:txBody>
      </p:sp>
      <p:sp>
        <p:nvSpPr>
          <p:cNvPr id="1741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eaLnBrk="1" hangingPunct="1">
              <a:buNone/>
            </a:pPr>
            <a:r>
              <a:rPr lang="sr-Latn-CS" altLang="en-US" sz="2400" dirty="0"/>
              <a:t>Iz više segmenata</a:t>
            </a:r>
          </a:p>
          <a:p>
            <a:pPr eaLnBrk="1" hangingPunct="1"/>
            <a:r>
              <a:rPr lang="sr-Latn-CS" altLang="en-US" sz="2400" dirty="0"/>
              <a:t>Pohađanje predavanja i vežbi – 2 x 15 bodova</a:t>
            </a:r>
          </a:p>
          <a:p>
            <a:pPr eaLnBrk="1" hangingPunct="1"/>
            <a:r>
              <a:rPr lang="sr-Latn-CS" altLang="en-US" sz="2400" dirty="0"/>
              <a:t>Polusemestralni testovi 2 x 15 bodova</a:t>
            </a:r>
          </a:p>
          <a:p>
            <a:pPr lvl="1"/>
            <a:r>
              <a:rPr lang="sr-Latn-CS" altLang="en-US" sz="2100" dirty="0"/>
              <a:t>Iz teorijskog dela gradiva – sa predavanja</a:t>
            </a:r>
          </a:p>
          <a:p>
            <a:pPr lvl="1"/>
            <a:r>
              <a:rPr lang="sr-Latn-CS" altLang="en-US" sz="2100" dirty="0"/>
              <a:t>Iz praktičnog dela gradiva – sa vežbi</a:t>
            </a:r>
          </a:p>
          <a:p>
            <a:pPr eaLnBrk="1" hangingPunct="1"/>
            <a:r>
              <a:rPr lang="sr-Latn-CS" altLang="en-US" sz="2400" dirty="0"/>
              <a:t>Projekat – 70 bodova</a:t>
            </a:r>
          </a:p>
          <a:p>
            <a:pPr marL="342900" lvl="1" indent="0">
              <a:buNone/>
            </a:pPr>
            <a:r>
              <a:rPr lang="sr-Latn-CS" altLang="en-US" sz="2100" dirty="0"/>
              <a:t>Srazmerno trudu, primeni na problem i tome koliko ste naučili</a:t>
            </a:r>
          </a:p>
          <a:p>
            <a:pPr marL="342900" lvl="1" indent="0">
              <a:buNone/>
            </a:pPr>
            <a:r>
              <a:rPr lang="sr-Latn-CS" altLang="en-US" sz="2100" dirty="0"/>
              <a:t>Dobar rezultat nije uslov za visoku ocenu, trud jeste</a:t>
            </a:r>
            <a:endParaRPr lang="en-GB" altLang="en-US" sz="2100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95E67D-E348-493F-B817-DDD20FB37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CS" altLang="en-US"/>
              <a:t>Materijali</a:t>
            </a:r>
            <a:endParaRPr lang="en-GB" altLang="en-US"/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CS" altLang="en-US" sz="2400" dirty="0"/>
              <a:t>Nema preporučenih knjiga</a:t>
            </a:r>
          </a:p>
          <a:p>
            <a:pPr eaLnBrk="1" hangingPunct="1"/>
            <a:r>
              <a:rPr lang="sr-Latn-CS" altLang="en-US" sz="2400" dirty="0"/>
              <a:t>Sav materijal koji nam treba se lako nalazi na internetu</a:t>
            </a:r>
          </a:p>
          <a:p>
            <a:pPr eaLnBrk="1" hangingPunct="1"/>
            <a:r>
              <a:rPr lang="sr-Latn-CS" altLang="en-US" sz="2400" dirty="0"/>
              <a:t>Svima su dostupni materijali sa predavanja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598D2-3CCA-4AF5-A1FF-38F72D2B8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600" dirty="0">
                <a:latin typeface="+mj-lt"/>
              </a:rPr>
              <a:t>Analiza medicinske slike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</TotalTime>
  <Words>2068</Words>
  <Application>Microsoft Office PowerPoint</Application>
  <PresentationFormat>On-screen Show (4:3)</PresentationFormat>
  <Paragraphs>367</Paragraphs>
  <Slides>49</Slides>
  <Notes>30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ＭＳ Ｐゴシック</vt:lpstr>
      <vt:lpstr>Arial</vt:lpstr>
      <vt:lpstr>Calibri</vt:lpstr>
      <vt:lpstr>Calibri Light</vt:lpstr>
      <vt:lpstr>Symbol</vt:lpstr>
      <vt:lpstr>Wingdings</vt:lpstr>
      <vt:lpstr>Office Theme</vt:lpstr>
      <vt:lpstr>Analiza medicinske slike</vt:lpstr>
      <vt:lpstr>Uvod</vt:lpstr>
      <vt:lpstr>Ko smo mi</vt:lpstr>
      <vt:lpstr>Zašto smo ovde</vt:lpstr>
      <vt:lpstr>Sadržaj predmeta</vt:lpstr>
      <vt:lpstr>Praktičan rad 1: Laboratorijske vežbe</vt:lpstr>
      <vt:lpstr>Praktičan rad 2: Projekti</vt:lpstr>
      <vt:lpstr>Ocenjivanje</vt:lpstr>
      <vt:lpstr>Materijali</vt:lpstr>
      <vt:lpstr>Plan za naredni period</vt:lpstr>
      <vt:lpstr>Medicinska slika</vt:lpstr>
      <vt:lpstr>Uvod u medicinsku sliku</vt:lpstr>
      <vt:lpstr>Medicinska dijagnostika</vt:lpstr>
      <vt:lpstr>Organizacija Dijagnostike</vt:lpstr>
      <vt:lpstr>Medicinsko snimanje</vt:lpstr>
      <vt:lpstr>Radiologija</vt:lpstr>
      <vt:lpstr>Medical Imaging Diagnostics</vt:lpstr>
      <vt:lpstr>Medicinski snimci</vt:lpstr>
      <vt:lpstr>Dijagnostička obrada medicinskih snimaka</vt:lpstr>
      <vt:lpstr>Dijagnostičko izveštavanje</vt:lpstr>
      <vt:lpstr>PowerPoint Presentation</vt:lpstr>
      <vt:lpstr>Radni i poslovni proces</vt:lpstr>
      <vt:lpstr>Alati dijagnostičkog procesa</vt:lpstr>
      <vt:lpstr>Analiza medicinske slike </vt:lpstr>
      <vt:lpstr>Medicinska slike za analizu</vt:lpstr>
      <vt:lpstr>Šta nisu medicinske slike za analizu</vt:lpstr>
      <vt:lpstr>Modaliteti snimanja</vt:lpstr>
      <vt:lpstr>Magnetna Rezonanca</vt:lpstr>
      <vt:lpstr>Magnetna rezonanca (2)</vt:lpstr>
      <vt:lpstr>Kompjuterizovana tomografija (CT)</vt:lpstr>
      <vt:lpstr>Kompjuterizovana tomografija (CT)</vt:lpstr>
      <vt:lpstr>Digitalna radiografija (DR)</vt:lpstr>
      <vt:lpstr>Mamografija</vt:lpstr>
      <vt:lpstr>Mamografski snimci</vt:lpstr>
      <vt:lpstr>Fluoroskopija</vt:lpstr>
      <vt:lpstr>Angiografija</vt:lpstr>
      <vt:lpstr>Ultrazvuk</vt:lpstr>
      <vt:lpstr>Pozitronska Emisiona Tomografija - PET</vt:lpstr>
      <vt:lpstr>PET Snimci</vt:lpstr>
      <vt:lpstr>Dimenzionalnost slika</vt:lpstr>
      <vt:lpstr>3D Snimci</vt:lpstr>
      <vt:lpstr>Prikaz 3D podataka</vt:lpstr>
      <vt:lpstr>Multi Planar Reconstruction – MPR</vt:lpstr>
      <vt:lpstr>(An)Izotropija</vt:lpstr>
      <vt:lpstr>Kontekst snimanja je jako bitan</vt:lpstr>
      <vt:lpstr>Kontekst snimanja je jako bitan</vt:lpstr>
      <vt:lpstr>Arhiviranje medicinskih snimaka i podataka</vt:lpstr>
      <vt:lpstr>DICOM Standard</vt:lpstr>
      <vt:lpstr>DICOM Format</vt:lpstr>
    </vt:vector>
  </TitlesOfParts>
  <Company>UoM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Predavanje 2: Osnovni pojmovi</dc:title>
  <dc:creator>vsp</dc:creator>
  <cp:lastModifiedBy>Vladimir Petrović</cp:lastModifiedBy>
  <cp:revision>81</cp:revision>
  <dcterms:created xsi:type="dcterms:W3CDTF">2009-10-06T10:38:46Z</dcterms:created>
  <dcterms:modified xsi:type="dcterms:W3CDTF">2024-10-10T23:46:21Z</dcterms:modified>
</cp:coreProperties>
</file>